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2"/>
  </p:notesMasterIdLst>
  <p:sldIdLst>
    <p:sldId id="257" r:id="rId2"/>
    <p:sldId id="266" r:id="rId3"/>
    <p:sldId id="307" r:id="rId4"/>
    <p:sldId id="293" r:id="rId5"/>
    <p:sldId id="292" r:id="rId6"/>
    <p:sldId id="298" r:id="rId7"/>
    <p:sldId id="306" r:id="rId8"/>
    <p:sldId id="294" r:id="rId9"/>
    <p:sldId id="265" r:id="rId10"/>
    <p:sldId id="258" r:id="rId11"/>
    <p:sldId id="279" r:id="rId12"/>
    <p:sldId id="281" r:id="rId13"/>
    <p:sldId id="304" r:id="rId14"/>
    <p:sldId id="288" r:id="rId15"/>
    <p:sldId id="311" r:id="rId16"/>
    <p:sldId id="280" r:id="rId17"/>
    <p:sldId id="308" r:id="rId18"/>
    <p:sldId id="282" r:id="rId19"/>
    <p:sldId id="302" r:id="rId20"/>
    <p:sldId id="270" r:id="rId21"/>
    <p:sldId id="301" r:id="rId22"/>
    <p:sldId id="259" r:id="rId23"/>
    <p:sldId id="297" r:id="rId24"/>
    <p:sldId id="299" r:id="rId25"/>
    <p:sldId id="275" r:id="rId26"/>
    <p:sldId id="262" r:id="rId27"/>
    <p:sldId id="283" r:id="rId28"/>
    <p:sldId id="310" r:id="rId29"/>
    <p:sldId id="305" r:id="rId30"/>
    <p:sldId id="263" r:id="rId3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>
        <p:scale>
          <a:sx n="60" d="100"/>
          <a:sy n="60" d="100"/>
        </p:scale>
        <p:origin x="-78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B0C214-7933-49CB-969B-58B59CE73177}" type="doc">
      <dgm:prSet loTypeId="urn:microsoft.com/office/officeart/2005/8/layout/vList2" loCatId="list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de-DE"/>
        </a:p>
      </dgm:t>
    </dgm:pt>
    <dgm:pt modelId="{81334BE5-2593-41FC-9FD7-FA3EF2E16EB4}">
      <dgm:prSet phldrT="[Text]"/>
      <dgm:spPr/>
      <dgm:t>
        <a:bodyPr/>
        <a:lstStyle/>
        <a:p>
          <a:r>
            <a:rPr lang="de-DE" dirty="0" smtClean="0"/>
            <a:t>2. Funktion</a:t>
          </a:r>
          <a:endParaRPr lang="de-DE" dirty="0"/>
        </a:p>
      </dgm:t>
    </dgm:pt>
    <dgm:pt modelId="{67C92D26-D52E-4AF8-AA11-200F14B44F07}" type="parTrans" cxnId="{D8E1A67D-5D82-42B9-A785-E7C56C702416}">
      <dgm:prSet/>
      <dgm:spPr/>
      <dgm:t>
        <a:bodyPr/>
        <a:lstStyle/>
        <a:p>
          <a:endParaRPr lang="de-DE"/>
        </a:p>
      </dgm:t>
    </dgm:pt>
    <dgm:pt modelId="{FE658DD4-EB92-4A7C-B57F-06AFAFC2FE94}" type="sibTrans" cxnId="{D8E1A67D-5D82-42B9-A785-E7C56C702416}">
      <dgm:prSet/>
      <dgm:spPr/>
      <dgm:t>
        <a:bodyPr/>
        <a:lstStyle/>
        <a:p>
          <a:endParaRPr lang="de-DE"/>
        </a:p>
      </dgm:t>
    </dgm:pt>
    <dgm:pt modelId="{1B5DE211-4A34-423A-86E8-C24E8B84C7BA}">
      <dgm:prSet phldrT="[Text]"/>
      <dgm:spPr/>
      <dgm:t>
        <a:bodyPr/>
        <a:lstStyle/>
        <a:p>
          <a:r>
            <a:rPr lang="de-DE" dirty="0" smtClean="0"/>
            <a:t>3. Bauteile </a:t>
          </a:r>
          <a:endParaRPr lang="de-DE" dirty="0"/>
        </a:p>
      </dgm:t>
    </dgm:pt>
    <dgm:pt modelId="{45970F85-7E34-48D9-94E5-BA3534414F42}" type="parTrans" cxnId="{7B1E5413-D531-41C3-85AD-3D3288D40FE7}">
      <dgm:prSet/>
      <dgm:spPr/>
      <dgm:t>
        <a:bodyPr/>
        <a:lstStyle/>
        <a:p>
          <a:endParaRPr lang="de-DE"/>
        </a:p>
      </dgm:t>
    </dgm:pt>
    <dgm:pt modelId="{A8E00CF4-6661-472B-8347-7CDFB3E4235B}" type="sibTrans" cxnId="{7B1E5413-D531-41C3-85AD-3D3288D40FE7}">
      <dgm:prSet/>
      <dgm:spPr/>
      <dgm:t>
        <a:bodyPr/>
        <a:lstStyle/>
        <a:p>
          <a:endParaRPr lang="de-DE"/>
        </a:p>
      </dgm:t>
    </dgm:pt>
    <dgm:pt modelId="{D8B2A181-13FF-4B37-8B80-98F9972D1B21}">
      <dgm:prSet phldrT="[Text]"/>
      <dgm:spPr/>
      <dgm:t>
        <a:bodyPr/>
        <a:lstStyle/>
        <a:p>
          <a:r>
            <a:rPr lang="de-DE" dirty="0" smtClean="0"/>
            <a:t>Anforderungen </a:t>
          </a:r>
          <a:endParaRPr lang="de-DE" dirty="0"/>
        </a:p>
      </dgm:t>
    </dgm:pt>
    <dgm:pt modelId="{1DEFF95E-1074-41D1-81D8-63E8CE90E71B}" type="parTrans" cxnId="{1C201CD5-A684-4E6D-95D6-027484F5BCBE}">
      <dgm:prSet/>
      <dgm:spPr/>
      <dgm:t>
        <a:bodyPr/>
        <a:lstStyle/>
        <a:p>
          <a:endParaRPr lang="de-DE"/>
        </a:p>
      </dgm:t>
    </dgm:pt>
    <dgm:pt modelId="{89EA101F-0CF1-4750-8D32-9ADCE6090869}" type="sibTrans" cxnId="{1C201CD5-A684-4E6D-95D6-027484F5BCBE}">
      <dgm:prSet/>
      <dgm:spPr/>
      <dgm:t>
        <a:bodyPr/>
        <a:lstStyle/>
        <a:p>
          <a:endParaRPr lang="de-DE"/>
        </a:p>
      </dgm:t>
    </dgm:pt>
    <dgm:pt modelId="{FA5365E0-11CB-4817-A972-720803FEA0D9}">
      <dgm:prSet phldrT="[Text]"/>
      <dgm:spPr/>
      <dgm:t>
        <a:bodyPr/>
        <a:lstStyle/>
        <a:p>
          <a:r>
            <a:rPr lang="de-DE" dirty="0" err="1" smtClean="0"/>
            <a:t>Osmosekraftwerk</a:t>
          </a:r>
          <a:endParaRPr lang="de-DE" dirty="0"/>
        </a:p>
      </dgm:t>
    </dgm:pt>
    <dgm:pt modelId="{D98E4BC7-8B8C-45AB-9FE2-A9CDF82DF45A}" type="parTrans" cxnId="{AA6721ED-B63A-4CBB-A99C-B1CFEE9C0FE9}">
      <dgm:prSet/>
      <dgm:spPr/>
      <dgm:t>
        <a:bodyPr/>
        <a:lstStyle/>
        <a:p>
          <a:endParaRPr lang="de-DE"/>
        </a:p>
      </dgm:t>
    </dgm:pt>
    <dgm:pt modelId="{E1518F32-249D-4056-8F57-856C2437895A}" type="sibTrans" cxnId="{AA6721ED-B63A-4CBB-A99C-B1CFEE9C0FE9}">
      <dgm:prSet/>
      <dgm:spPr/>
      <dgm:t>
        <a:bodyPr/>
        <a:lstStyle/>
        <a:p>
          <a:endParaRPr lang="de-DE"/>
        </a:p>
      </dgm:t>
    </dgm:pt>
    <dgm:pt modelId="{B11561A7-74EB-491D-9553-69D3B5D34FE1}">
      <dgm:prSet phldrT="[Text]"/>
      <dgm:spPr/>
      <dgm:t>
        <a:bodyPr/>
        <a:lstStyle/>
        <a:p>
          <a:r>
            <a:rPr lang="de-DE" dirty="0" smtClean="0"/>
            <a:t>4. Prototyp</a:t>
          </a:r>
          <a:endParaRPr lang="de-DE" dirty="0"/>
        </a:p>
      </dgm:t>
    </dgm:pt>
    <dgm:pt modelId="{721DBA41-0FE2-4EEC-910E-C6CEE14BAFB9}" type="parTrans" cxnId="{1DC9A4F2-BC02-4120-8C45-F085D8B865F4}">
      <dgm:prSet/>
      <dgm:spPr/>
      <dgm:t>
        <a:bodyPr/>
        <a:lstStyle/>
        <a:p>
          <a:endParaRPr lang="de-DE"/>
        </a:p>
      </dgm:t>
    </dgm:pt>
    <dgm:pt modelId="{72D7E652-7537-47F9-8429-63A473749482}" type="sibTrans" cxnId="{1DC9A4F2-BC02-4120-8C45-F085D8B865F4}">
      <dgm:prSet/>
      <dgm:spPr/>
      <dgm:t>
        <a:bodyPr/>
        <a:lstStyle/>
        <a:p>
          <a:endParaRPr lang="de-DE"/>
        </a:p>
      </dgm:t>
    </dgm:pt>
    <dgm:pt modelId="{D2FB3BAC-F6D2-4CDA-82CF-97705125D9D1}">
      <dgm:prSet phldrT="[Text]"/>
      <dgm:spPr/>
      <dgm:t>
        <a:bodyPr/>
        <a:lstStyle/>
        <a:p>
          <a:r>
            <a:rPr lang="de-DE" dirty="0" smtClean="0"/>
            <a:t>6. Woher kommt die Energie</a:t>
          </a:r>
          <a:endParaRPr lang="de-DE" dirty="0"/>
        </a:p>
      </dgm:t>
    </dgm:pt>
    <dgm:pt modelId="{D503AC5C-949A-4928-8EC3-E8EEFBDB7FBE}" type="parTrans" cxnId="{DFE3060B-F4F1-464E-A007-75C9DAA260C1}">
      <dgm:prSet/>
      <dgm:spPr/>
      <dgm:t>
        <a:bodyPr/>
        <a:lstStyle/>
        <a:p>
          <a:endParaRPr lang="de-DE"/>
        </a:p>
      </dgm:t>
    </dgm:pt>
    <dgm:pt modelId="{8673EDCE-9BD4-4E29-A85E-A89F37655EEE}" type="sibTrans" cxnId="{DFE3060B-F4F1-464E-A007-75C9DAA260C1}">
      <dgm:prSet/>
      <dgm:spPr/>
      <dgm:t>
        <a:bodyPr/>
        <a:lstStyle/>
        <a:p>
          <a:endParaRPr lang="de-DE"/>
        </a:p>
      </dgm:t>
    </dgm:pt>
    <dgm:pt modelId="{251FF46F-F92D-4CF6-8C78-78826E0EB91F}">
      <dgm:prSet phldrT="[Text]"/>
      <dgm:spPr/>
      <dgm:t>
        <a:bodyPr/>
        <a:lstStyle/>
        <a:p>
          <a:r>
            <a:rPr lang="de-DE" dirty="0" smtClean="0"/>
            <a:t>5.Standort</a:t>
          </a:r>
          <a:endParaRPr lang="de-DE" dirty="0"/>
        </a:p>
      </dgm:t>
    </dgm:pt>
    <dgm:pt modelId="{02EE359B-5A57-4A2A-B402-3F30C736EBA8}" type="parTrans" cxnId="{7056F40B-DEE7-4694-9D92-8C0E0BEE4EBC}">
      <dgm:prSet/>
      <dgm:spPr/>
      <dgm:t>
        <a:bodyPr/>
        <a:lstStyle/>
        <a:p>
          <a:endParaRPr lang="de-DE"/>
        </a:p>
      </dgm:t>
    </dgm:pt>
    <dgm:pt modelId="{6C3BE3B0-23D0-4211-ACA8-63FC44A7AB71}" type="sibTrans" cxnId="{7056F40B-DEE7-4694-9D92-8C0E0BEE4EBC}">
      <dgm:prSet/>
      <dgm:spPr/>
      <dgm:t>
        <a:bodyPr/>
        <a:lstStyle/>
        <a:p>
          <a:endParaRPr lang="de-DE"/>
        </a:p>
      </dgm:t>
    </dgm:pt>
    <dgm:pt modelId="{A3EB0A1E-FE25-4ABD-8846-2452AFF410CB}">
      <dgm:prSet/>
      <dgm:spPr/>
      <dgm:t>
        <a:bodyPr/>
        <a:lstStyle/>
        <a:p>
          <a:r>
            <a:rPr lang="de-DE" dirty="0" smtClean="0"/>
            <a:t>7. Vor- und Nachteile</a:t>
          </a:r>
          <a:endParaRPr lang="de-DE" dirty="0"/>
        </a:p>
      </dgm:t>
    </dgm:pt>
    <dgm:pt modelId="{198EB1C7-3B79-4A4F-8BA9-899DEF0C4D8C}" type="parTrans" cxnId="{C0BA6EDE-722C-4E73-9A44-D1B5BCA68676}">
      <dgm:prSet/>
      <dgm:spPr/>
      <dgm:t>
        <a:bodyPr/>
        <a:lstStyle/>
        <a:p>
          <a:endParaRPr lang="de-DE"/>
        </a:p>
      </dgm:t>
    </dgm:pt>
    <dgm:pt modelId="{B7E1A25E-8928-469D-A6F1-D23D03609872}" type="sibTrans" cxnId="{C0BA6EDE-722C-4E73-9A44-D1B5BCA68676}">
      <dgm:prSet/>
      <dgm:spPr/>
      <dgm:t>
        <a:bodyPr/>
        <a:lstStyle/>
        <a:p>
          <a:endParaRPr lang="de-DE"/>
        </a:p>
      </dgm:t>
    </dgm:pt>
    <dgm:pt modelId="{38875350-65F3-4607-AE0C-D4AFFDE23579}">
      <dgm:prSet phldrT="[Text]"/>
      <dgm:spPr/>
      <dgm:t>
        <a:bodyPr/>
        <a:lstStyle/>
        <a:p>
          <a:r>
            <a:rPr lang="de-DE" dirty="0" smtClean="0"/>
            <a:t>Standort an der Elbe</a:t>
          </a:r>
          <a:endParaRPr lang="de-DE" dirty="0"/>
        </a:p>
      </dgm:t>
    </dgm:pt>
    <dgm:pt modelId="{431C0792-A8A5-4F1A-9480-80E5933C058D}" type="parTrans" cxnId="{C818B306-1FDC-4405-8304-04E3801FE0E2}">
      <dgm:prSet/>
      <dgm:spPr/>
      <dgm:t>
        <a:bodyPr/>
        <a:lstStyle/>
        <a:p>
          <a:endParaRPr lang="de-DE"/>
        </a:p>
      </dgm:t>
    </dgm:pt>
    <dgm:pt modelId="{7E0D4F45-106B-496C-85DD-6E952D216813}" type="sibTrans" cxnId="{C818B306-1FDC-4405-8304-04E3801FE0E2}">
      <dgm:prSet/>
      <dgm:spPr/>
      <dgm:t>
        <a:bodyPr/>
        <a:lstStyle/>
        <a:p>
          <a:endParaRPr lang="de-DE"/>
        </a:p>
      </dgm:t>
    </dgm:pt>
    <dgm:pt modelId="{A0A11410-BCBC-4DE7-BAC1-01EAA08504F6}">
      <dgm:prSet/>
      <dgm:spPr/>
      <dgm:t>
        <a:bodyPr/>
        <a:lstStyle/>
        <a:p>
          <a:r>
            <a:rPr lang="de-DE" dirty="0" smtClean="0"/>
            <a:t>8. Zukunftsaussichten</a:t>
          </a:r>
          <a:endParaRPr lang="de-DE" dirty="0"/>
        </a:p>
      </dgm:t>
    </dgm:pt>
    <dgm:pt modelId="{C64E697A-F611-400E-B9BB-CA0764AEFF12}" type="parTrans" cxnId="{02922F18-134F-4CAF-95DC-1C59F98ACD92}">
      <dgm:prSet/>
      <dgm:spPr/>
      <dgm:t>
        <a:bodyPr/>
        <a:lstStyle/>
        <a:p>
          <a:endParaRPr lang="de-DE"/>
        </a:p>
      </dgm:t>
    </dgm:pt>
    <dgm:pt modelId="{927404B0-28D2-4D69-8659-183F42DD9524}" type="sibTrans" cxnId="{02922F18-134F-4CAF-95DC-1C59F98ACD92}">
      <dgm:prSet/>
      <dgm:spPr/>
      <dgm:t>
        <a:bodyPr/>
        <a:lstStyle/>
        <a:p>
          <a:endParaRPr lang="de-DE"/>
        </a:p>
      </dgm:t>
    </dgm:pt>
    <dgm:pt modelId="{D6A58B22-CFE1-4B0B-B1D7-43D757A0D553}">
      <dgm:prSet phldrT="[Text]"/>
      <dgm:spPr/>
      <dgm:t>
        <a:bodyPr/>
        <a:lstStyle/>
        <a:p>
          <a:r>
            <a:rPr lang="de-DE" dirty="0" smtClean="0"/>
            <a:t>Osmose</a:t>
          </a:r>
          <a:endParaRPr lang="de-DE" dirty="0"/>
        </a:p>
      </dgm:t>
    </dgm:pt>
    <dgm:pt modelId="{12C31747-959E-462E-B7C1-D46C22C2EFE5}" type="parTrans" cxnId="{DA97A63F-262D-494E-9ECF-5ED9C49F6A24}">
      <dgm:prSet/>
      <dgm:spPr/>
      <dgm:t>
        <a:bodyPr/>
        <a:lstStyle/>
        <a:p>
          <a:endParaRPr lang="de-DE"/>
        </a:p>
      </dgm:t>
    </dgm:pt>
    <dgm:pt modelId="{FFF0C33E-A55D-4B38-B7A0-E2E0591F412A}" type="sibTrans" cxnId="{DA97A63F-262D-494E-9ECF-5ED9C49F6A24}">
      <dgm:prSet/>
      <dgm:spPr/>
      <dgm:t>
        <a:bodyPr/>
        <a:lstStyle/>
        <a:p>
          <a:endParaRPr lang="de-DE"/>
        </a:p>
      </dgm:t>
    </dgm:pt>
    <dgm:pt modelId="{CE97F732-BEA6-4E4F-A9E8-B1B1424DC54B}">
      <dgm:prSet phldrT="[Text]"/>
      <dgm:spPr/>
      <dgm:t>
        <a:bodyPr/>
        <a:lstStyle/>
        <a:p>
          <a:r>
            <a:rPr lang="de-DE" dirty="0" smtClean="0"/>
            <a:t>Mögliche Standorte</a:t>
          </a:r>
          <a:endParaRPr lang="de-DE" dirty="0"/>
        </a:p>
      </dgm:t>
    </dgm:pt>
    <dgm:pt modelId="{38680FF8-23F4-4373-A8C1-536DA71297B1}" type="parTrans" cxnId="{93346221-460B-4466-A57A-81B7B8784AFD}">
      <dgm:prSet/>
      <dgm:spPr/>
      <dgm:t>
        <a:bodyPr/>
        <a:lstStyle/>
        <a:p>
          <a:endParaRPr lang="de-DE"/>
        </a:p>
      </dgm:t>
    </dgm:pt>
    <dgm:pt modelId="{30D912C5-1182-4A9E-8594-FFDE03F28364}" type="sibTrans" cxnId="{93346221-460B-4466-A57A-81B7B8784AFD}">
      <dgm:prSet/>
      <dgm:spPr/>
      <dgm:t>
        <a:bodyPr/>
        <a:lstStyle/>
        <a:p>
          <a:endParaRPr lang="de-DE"/>
        </a:p>
      </dgm:t>
    </dgm:pt>
    <dgm:pt modelId="{2DA0D1C5-3E77-4C3A-8054-17F68ECBA7F2}">
      <dgm:prSet/>
      <dgm:spPr/>
      <dgm:t>
        <a:bodyPr/>
        <a:lstStyle/>
        <a:p>
          <a:r>
            <a:rPr lang="de-DE" dirty="0" smtClean="0"/>
            <a:t>1. Versuch</a:t>
          </a:r>
          <a:endParaRPr lang="de-DE" dirty="0"/>
        </a:p>
      </dgm:t>
    </dgm:pt>
    <dgm:pt modelId="{E9BBE3FB-7BE5-47FF-AEC5-917A784F4C3E}" type="parTrans" cxnId="{45962A27-FC30-47A0-ADEE-16AE385058B5}">
      <dgm:prSet/>
      <dgm:spPr/>
      <dgm:t>
        <a:bodyPr/>
        <a:lstStyle/>
        <a:p>
          <a:endParaRPr lang="de-DE"/>
        </a:p>
      </dgm:t>
    </dgm:pt>
    <dgm:pt modelId="{B185544A-7402-4E80-ADBE-2D413727DD90}" type="sibTrans" cxnId="{45962A27-FC30-47A0-ADEE-16AE385058B5}">
      <dgm:prSet/>
      <dgm:spPr/>
      <dgm:t>
        <a:bodyPr/>
        <a:lstStyle/>
        <a:p>
          <a:endParaRPr lang="de-DE"/>
        </a:p>
      </dgm:t>
    </dgm:pt>
    <dgm:pt modelId="{8456054A-16CB-49D8-BBBD-635A2B3C5063}" type="pres">
      <dgm:prSet presAssocID="{C8B0C214-7933-49CB-969B-58B59CE731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E9CE5BE-CE3C-427D-9F64-BD5B2E3ABDFE}" type="pres">
      <dgm:prSet presAssocID="{81334BE5-2593-41FC-9FD7-FA3EF2E16EB4}" presName="parentText" presStyleLbl="node1" presStyleIdx="0" presStyleCnt="8" custLinFactNeighborY="94856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84BDC00-EBF6-472C-B6F4-72771D284E1C}" type="pres">
      <dgm:prSet presAssocID="{81334BE5-2593-41FC-9FD7-FA3EF2E16EB4}" presName="childText" presStyleLbl="revTx" presStyleIdx="0" presStyleCnt="2" custLinFactY="5791" custLinFactNeighborY="1000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BCB3BE0-7D64-42D0-A559-9759691DFDEC}" type="pres">
      <dgm:prSet presAssocID="{2DA0D1C5-3E77-4C3A-8054-17F68ECBA7F2}" presName="parentText" presStyleLbl="node1" presStyleIdx="1" presStyleCnt="8" custLinFactY="-198509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AD5360B-159A-489A-A407-87F9ABF5DA78}" type="pres">
      <dgm:prSet presAssocID="{B185544A-7402-4E80-ADBE-2D413727DD90}" presName="spacer" presStyleCnt="0"/>
      <dgm:spPr/>
    </dgm:pt>
    <dgm:pt modelId="{6FBA68DB-F3F9-4330-B86E-1DC60783B564}" type="pres">
      <dgm:prSet presAssocID="{1B5DE211-4A34-423A-86E8-C24E8B84C7BA}" presName="parentText" presStyleLbl="node1" presStyleIdx="2" presStyleCnt="8" custLinFactNeighborY="-7933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4D2B7A3-BBFC-4B40-A802-5729795E38CE}" type="pres">
      <dgm:prSet presAssocID="{A8E00CF4-6661-472B-8347-7CDFB3E4235B}" presName="spacer" presStyleCnt="0"/>
      <dgm:spPr/>
    </dgm:pt>
    <dgm:pt modelId="{D0D38333-441F-4338-90DD-B949DA705C3A}" type="pres">
      <dgm:prSet presAssocID="{B11561A7-74EB-491D-9553-69D3B5D34FE1}" presName="parentText" presStyleLbl="node1" presStyleIdx="3" presStyleCnt="8" custLinFactNeighborY="3158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FD5BEE3-4367-4582-B827-E51D72480CC6}" type="pres">
      <dgm:prSet presAssocID="{72D7E652-7537-47F9-8429-63A473749482}" presName="spacer" presStyleCnt="0"/>
      <dgm:spPr/>
    </dgm:pt>
    <dgm:pt modelId="{E106ECB2-655A-49BF-A760-02987A47FBE2}" type="pres">
      <dgm:prSet presAssocID="{D2FB3BAC-F6D2-4CDA-82CF-97705125D9D1}" presName="parentText" presStyleLbl="node1" presStyleIdx="4" presStyleCnt="8" custLinFactY="229517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6C5C02E-778E-4994-B155-C286DE86857F}" type="pres">
      <dgm:prSet presAssocID="{8673EDCE-9BD4-4E29-A85E-A89F37655EEE}" presName="spacer" presStyleCnt="0"/>
      <dgm:spPr/>
    </dgm:pt>
    <dgm:pt modelId="{87B2D0E2-2CCB-4C7D-9253-84621AD064CE}" type="pres">
      <dgm:prSet presAssocID="{251FF46F-F92D-4CF6-8C78-78826E0EB91F}" presName="parentText" presStyleLbl="node1" presStyleIdx="5" presStyleCnt="8" custLinFactNeighborY="-63301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A2CB16D-FA19-4D3E-9C7E-25B74A461323}" type="pres">
      <dgm:prSet presAssocID="{251FF46F-F92D-4CF6-8C78-78826E0EB91F}" presName="childText" presStyleLbl="revTx" presStyleIdx="1" presStyleCnt="2" custLinFactY="-2273" custLinFactNeighborY="-1000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A23926A-3BAB-473C-9507-1CF2CE617CE6}" type="pres">
      <dgm:prSet presAssocID="{A3EB0A1E-FE25-4ABD-8846-2452AFF410CB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0F7621E-1304-42B3-A1D1-812E47936933}" type="pres">
      <dgm:prSet presAssocID="{B7E1A25E-8928-469D-A6F1-D23D03609872}" presName="spacer" presStyleCnt="0"/>
      <dgm:spPr/>
    </dgm:pt>
    <dgm:pt modelId="{2D4DE2D5-A300-4967-93A2-4C3822248BA9}" type="pres">
      <dgm:prSet presAssocID="{A0A11410-BCBC-4DE7-BAC1-01EAA08504F6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1C201CD5-A684-4E6D-95D6-027484F5BCBE}" srcId="{251FF46F-F92D-4CF6-8C78-78826E0EB91F}" destId="{D8B2A181-13FF-4B37-8B80-98F9972D1B21}" srcOrd="0" destOrd="0" parTransId="{1DEFF95E-1074-41D1-81D8-63E8CE90E71B}" sibTransId="{89EA101F-0CF1-4750-8D32-9ADCE6090869}"/>
    <dgm:cxn modelId="{A1B9CB92-225B-4DB8-B6A9-A7A991A566C7}" type="presOf" srcId="{1B5DE211-4A34-423A-86E8-C24E8B84C7BA}" destId="{6FBA68DB-F3F9-4330-B86E-1DC60783B564}" srcOrd="0" destOrd="0" presId="urn:microsoft.com/office/officeart/2005/8/layout/vList2"/>
    <dgm:cxn modelId="{7B1E5413-D531-41C3-85AD-3D3288D40FE7}" srcId="{C8B0C214-7933-49CB-969B-58B59CE73177}" destId="{1B5DE211-4A34-423A-86E8-C24E8B84C7BA}" srcOrd="2" destOrd="0" parTransId="{45970F85-7E34-48D9-94E5-BA3534414F42}" sibTransId="{A8E00CF4-6661-472B-8347-7CDFB3E4235B}"/>
    <dgm:cxn modelId="{ACC78F48-C63F-490E-AC86-9E8F9B27F953}" type="presOf" srcId="{2DA0D1C5-3E77-4C3A-8054-17F68ECBA7F2}" destId="{1BCB3BE0-7D64-42D0-A559-9759691DFDEC}" srcOrd="0" destOrd="0" presId="urn:microsoft.com/office/officeart/2005/8/layout/vList2"/>
    <dgm:cxn modelId="{C56E86B0-9D7B-4C35-A57A-25ED6CC5DA4D}" type="presOf" srcId="{B11561A7-74EB-491D-9553-69D3B5D34FE1}" destId="{D0D38333-441F-4338-90DD-B949DA705C3A}" srcOrd="0" destOrd="0" presId="urn:microsoft.com/office/officeart/2005/8/layout/vList2"/>
    <dgm:cxn modelId="{52311FFB-5403-4556-89FC-845C2387ADC6}" type="presOf" srcId="{D6A58B22-CFE1-4B0B-B1D7-43D757A0D553}" destId="{284BDC00-EBF6-472C-B6F4-72771D284E1C}" srcOrd="0" destOrd="0" presId="urn:microsoft.com/office/officeart/2005/8/layout/vList2"/>
    <dgm:cxn modelId="{65D578CE-164F-4BFB-A8B6-233B28AA394E}" type="presOf" srcId="{FA5365E0-11CB-4817-A972-720803FEA0D9}" destId="{284BDC00-EBF6-472C-B6F4-72771D284E1C}" srcOrd="0" destOrd="1" presId="urn:microsoft.com/office/officeart/2005/8/layout/vList2"/>
    <dgm:cxn modelId="{7056F40B-DEE7-4694-9D92-8C0E0BEE4EBC}" srcId="{C8B0C214-7933-49CB-969B-58B59CE73177}" destId="{251FF46F-F92D-4CF6-8C78-78826E0EB91F}" srcOrd="5" destOrd="0" parTransId="{02EE359B-5A57-4A2A-B402-3F30C736EBA8}" sibTransId="{6C3BE3B0-23D0-4211-ACA8-63FC44A7AB71}"/>
    <dgm:cxn modelId="{FBEBDD5F-8D5A-4B17-ABB2-CD92B2337B00}" type="presOf" srcId="{CE97F732-BEA6-4E4F-A9E8-B1B1424DC54B}" destId="{EA2CB16D-FA19-4D3E-9C7E-25B74A461323}" srcOrd="0" destOrd="1" presId="urn:microsoft.com/office/officeart/2005/8/layout/vList2"/>
    <dgm:cxn modelId="{DA97A63F-262D-494E-9ECF-5ED9C49F6A24}" srcId="{81334BE5-2593-41FC-9FD7-FA3EF2E16EB4}" destId="{D6A58B22-CFE1-4B0B-B1D7-43D757A0D553}" srcOrd="0" destOrd="0" parTransId="{12C31747-959E-462E-B7C1-D46C22C2EFE5}" sibTransId="{FFF0C33E-A55D-4B38-B7A0-E2E0591F412A}"/>
    <dgm:cxn modelId="{C818B306-1FDC-4405-8304-04E3801FE0E2}" srcId="{251FF46F-F92D-4CF6-8C78-78826E0EB91F}" destId="{38875350-65F3-4607-AE0C-D4AFFDE23579}" srcOrd="2" destOrd="0" parTransId="{431C0792-A8A5-4F1A-9480-80E5933C058D}" sibTransId="{7E0D4F45-106B-496C-85DD-6E952D216813}"/>
    <dgm:cxn modelId="{AA6721ED-B63A-4CBB-A99C-B1CFEE9C0FE9}" srcId="{81334BE5-2593-41FC-9FD7-FA3EF2E16EB4}" destId="{FA5365E0-11CB-4817-A972-720803FEA0D9}" srcOrd="1" destOrd="0" parTransId="{D98E4BC7-8B8C-45AB-9FE2-A9CDF82DF45A}" sibTransId="{E1518F32-249D-4056-8F57-856C2437895A}"/>
    <dgm:cxn modelId="{6191F6F2-F615-49B9-8E5B-0AA9EDC167F6}" type="presOf" srcId="{D8B2A181-13FF-4B37-8B80-98F9972D1B21}" destId="{EA2CB16D-FA19-4D3E-9C7E-25B74A461323}" srcOrd="0" destOrd="0" presId="urn:microsoft.com/office/officeart/2005/8/layout/vList2"/>
    <dgm:cxn modelId="{DFE3060B-F4F1-464E-A007-75C9DAA260C1}" srcId="{C8B0C214-7933-49CB-969B-58B59CE73177}" destId="{D2FB3BAC-F6D2-4CDA-82CF-97705125D9D1}" srcOrd="4" destOrd="0" parTransId="{D503AC5C-949A-4928-8EC3-E8EEFBDB7FBE}" sibTransId="{8673EDCE-9BD4-4E29-A85E-A89F37655EEE}"/>
    <dgm:cxn modelId="{090F2321-8CB5-4E75-9831-C7FB8A8A675F}" type="presOf" srcId="{A0A11410-BCBC-4DE7-BAC1-01EAA08504F6}" destId="{2D4DE2D5-A300-4967-93A2-4C3822248BA9}" srcOrd="0" destOrd="0" presId="urn:microsoft.com/office/officeart/2005/8/layout/vList2"/>
    <dgm:cxn modelId="{1DC9A4F2-BC02-4120-8C45-F085D8B865F4}" srcId="{C8B0C214-7933-49CB-969B-58B59CE73177}" destId="{B11561A7-74EB-491D-9553-69D3B5D34FE1}" srcOrd="3" destOrd="0" parTransId="{721DBA41-0FE2-4EEC-910E-C6CEE14BAFB9}" sibTransId="{72D7E652-7537-47F9-8429-63A473749482}"/>
    <dgm:cxn modelId="{2190EB03-2A40-4DEB-9A2F-81571217521C}" type="presOf" srcId="{D2FB3BAC-F6D2-4CDA-82CF-97705125D9D1}" destId="{E106ECB2-655A-49BF-A760-02987A47FBE2}" srcOrd="0" destOrd="0" presId="urn:microsoft.com/office/officeart/2005/8/layout/vList2"/>
    <dgm:cxn modelId="{B3D069EE-4834-4483-B4FA-E301D31D8B69}" type="presOf" srcId="{38875350-65F3-4607-AE0C-D4AFFDE23579}" destId="{EA2CB16D-FA19-4D3E-9C7E-25B74A461323}" srcOrd="0" destOrd="2" presId="urn:microsoft.com/office/officeart/2005/8/layout/vList2"/>
    <dgm:cxn modelId="{D8E1A67D-5D82-42B9-A785-E7C56C702416}" srcId="{C8B0C214-7933-49CB-969B-58B59CE73177}" destId="{81334BE5-2593-41FC-9FD7-FA3EF2E16EB4}" srcOrd="0" destOrd="0" parTransId="{67C92D26-D52E-4AF8-AA11-200F14B44F07}" sibTransId="{FE658DD4-EB92-4A7C-B57F-06AFAFC2FE94}"/>
    <dgm:cxn modelId="{10FF265B-1DCC-405F-89DC-39592368DAFD}" type="presOf" srcId="{C8B0C214-7933-49CB-969B-58B59CE73177}" destId="{8456054A-16CB-49D8-BBBD-635A2B3C5063}" srcOrd="0" destOrd="0" presId="urn:microsoft.com/office/officeart/2005/8/layout/vList2"/>
    <dgm:cxn modelId="{DA9C81C3-36C1-438C-913D-5307471231F7}" type="presOf" srcId="{251FF46F-F92D-4CF6-8C78-78826E0EB91F}" destId="{87B2D0E2-2CCB-4C7D-9253-84621AD064CE}" srcOrd="0" destOrd="0" presId="urn:microsoft.com/office/officeart/2005/8/layout/vList2"/>
    <dgm:cxn modelId="{06D6F265-3AED-4B31-A3DF-FD0D645A0C5F}" type="presOf" srcId="{81334BE5-2593-41FC-9FD7-FA3EF2E16EB4}" destId="{AE9CE5BE-CE3C-427D-9F64-BD5B2E3ABDFE}" srcOrd="0" destOrd="0" presId="urn:microsoft.com/office/officeart/2005/8/layout/vList2"/>
    <dgm:cxn modelId="{C0BA6EDE-722C-4E73-9A44-D1B5BCA68676}" srcId="{C8B0C214-7933-49CB-969B-58B59CE73177}" destId="{A3EB0A1E-FE25-4ABD-8846-2452AFF410CB}" srcOrd="6" destOrd="0" parTransId="{198EB1C7-3B79-4A4F-8BA9-899DEF0C4D8C}" sibTransId="{B7E1A25E-8928-469D-A6F1-D23D03609872}"/>
    <dgm:cxn modelId="{93346221-460B-4466-A57A-81B7B8784AFD}" srcId="{251FF46F-F92D-4CF6-8C78-78826E0EB91F}" destId="{CE97F732-BEA6-4E4F-A9E8-B1B1424DC54B}" srcOrd="1" destOrd="0" parTransId="{38680FF8-23F4-4373-A8C1-536DA71297B1}" sibTransId="{30D912C5-1182-4A9E-8594-FFDE03F28364}"/>
    <dgm:cxn modelId="{02922F18-134F-4CAF-95DC-1C59F98ACD92}" srcId="{C8B0C214-7933-49CB-969B-58B59CE73177}" destId="{A0A11410-BCBC-4DE7-BAC1-01EAA08504F6}" srcOrd="7" destOrd="0" parTransId="{C64E697A-F611-400E-B9BB-CA0764AEFF12}" sibTransId="{927404B0-28D2-4D69-8659-183F42DD9524}"/>
    <dgm:cxn modelId="{C0CA4D17-5211-407C-B817-FDDA0DC9E2C3}" type="presOf" srcId="{A3EB0A1E-FE25-4ABD-8846-2452AFF410CB}" destId="{DA23926A-3BAB-473C-9507-1CF2CE617CE6}" srcOrd="0" destOrd="0" presId="urn:microsoft.com/office/officeart/2005/8/layout/vList2"/>
    <dgm:cxn modelId="{45962A27-FC30-47A0-ADEE-16AE385058B5}" srcId="{C8B0C214-7933-49CB-969B-58B59CE73177}" destId="{2DA0D1C5-3E77-4C3A-8054-17F68ECBA7F2}" srcOrd="1" destOrd="0" parTransId="{E9BBE3FB-7BE5-47FF-AEC5-917A784F4C3E}" sibTransId="{B185544A-7402-4E80-ADBE-2D413727DD90}"/>
    <dgm:cxn modelId="{AF6F754E-1F2E-4DDB-B69E-400EC3C27C60}" type="presParOf" srcId="{8456054A-16CB-49D8-BBBD-635A2B3C5063}" destId="{AE9CE5BE-CE3C-427D-9F64-BD5B2E3ABDFE}" srcOrd="0" destOrd="0" presId="urn:microsoft.com/office/officeart/2005/8/layout/vList2"/>
    <dgm:cxn modelId="{57B3441C-EBF0-4657-9B3B-729589561E64}" type="presParOf" srcId="{8456054A-16CB-49D8-BBBD-635A2B3C5063}" destId="{284BDC00-EBF6-472C-B6F4-72771D284E1C}" srcOrd="1" destOrd="0" presId="urn:microsoft.com/office/officeart/2005/8/layout/vList2"/>
    <dgm:cxn modelId="{789ABE65-5E29-41C0-A6CA-EDAEBB934ADF}" type="presParOf" srcId="{8456054A-16CB-49D8-BBBD-635A2B3C5063}" destId="{1BCB3BE0-7D64-42D0-A559-9759691DFDEC}" srcOrd="2" destOrd="0" presId="urn:microsoft.com/office/officeart/2005/8/layout/vList2"/>
    <dgm:cxn modelId="{AC815074-1534-4BC0-9A62-BBF86E819BB9}" type="presParOf" srcId="{8456054A-16CB-49D8-BBBD-635A2B3C5063}" destId="{FAD5360B-159A-489A-A407-87F9ABF5DA78}" srcOrd="3" destOrd="0" presId="urn:microsoft.com/office/officeart/2005/8/layout/vList2"/>
    <dgm:cxn modelId="{F07B805D-F890-4D39-B304-B042421370B1}" type="presParOf" srcId="{8456054A-16CB-49D8-BBBD-635A2B3C5063}" destId="{6FBA68DB-F3F9-4330-B86E-1DC60783B564}" srcOrd="4" destOrd="0" presId="urn:microsoft.com/office/officeart/2005/8/layout/vList2"/>
    <dgm:cxn modelId="{790DB956-7AF0-44A7-BA4A-D73E1CF648EE}" type="presParOf" srcId="{8456054A-16CB-49D8-BBBD-635A2B3C5063}" destId="{94D2B7A3-BBFC-4B40-A802-5729795E38CE}" srcOrd="5" destOrd="0" presId="urn:microsoft.com/office/officeart/2005/8/layout/vList2"/>
    <dgm:cxn modelId="{4385542B-8439-4637-99C7-8A800B707CBC}" type="presParOf" srcId="{8456054A-16CB-49D8-BBBD-635A2B3C5063}" destId="{D0D38333-441F-4338-90DD-B949DA705C3A}" srcOrd="6" destOrd="0" presId="urn:microsoft.com/office/officeart/2005/8/layout/vList2"/>
    <dgm:cxn modelId="{9780066C-7436-4830-9E96-EA9260B50FDA}" type="presParOf" srcId="{8456054A-16CB-49D8-BBBD-635A2B3C5063}" destId="{8FD5BEE3-4367-4582-B827-E51D72480CC6}" srcOrd="7" destOrd="0" presId="urn:microsoft.com/office/officeart/2005/8/layout/vList2"/>
    <dgm:cxn modelId="{BCCD7C8D-05ED-40CE-9724-E0D4B37C2E5E}" type="presParOf" srcId="{8456054A-16CB-49D8-BBBD-635A2B3C5063}" destId="{E106ECB2-655A-49BF-A760-02987A47FBE2}" srcOrd="8" destOrd="0" presId="urn:microsoft.com/office/officeart/2005/8/layout/vList2"/>
    <dgm:cxn modelId="{D89DDF6B-1882-4AAA-AAC7-FC4186790A08}" type="presParOf" srcId="{8456054A-16CB-49D8-BBBD-635A2B3C5063}" destId="{06C5C02E-778E-4994-B155-C286DE86857F}" srcOrd="9" destOrd="0" presId="urn:microsoft.com/office/officeart/2005/8/layout/vList2"/>
    <dgm:cxn modelId="{7F18530B-EF54-4E64-932A-920B55203D7F}" type="presParOf" srcId="{8456054A-16CB-49D8-BBBD-635A2B3C5063}" destId="{87B2D0E2-2CCB-4C7D-9253-84621AD064CE}" srcOrd="10" destOrd="0" presId="urn:microsoft.com/office/officeart/2005/8/layout/vList2"/>
    <dgm:cxn modelId="{F0EE298F-02E0-4D58-B2F5-199B2E20FBD2}" type="presParOf" srcId="{8456054A-16CB-49D8-BBBD-635A2B3C5063}" destId="{EA2CB16D-FA19-4D3E-9C7E-25B74A461323}" srcOrd="11" destOrd="0" presId="urn:microsoft.com/office/officeart/2005/8/layout/vList2"/>
    <dgm:cxn modelId="{CA3F2A94-5E14-4B31-8E0F-30CC65241880}" type="presParOf" srcId="{8456054A-16CB-49D8-BBBD-635A2B3C5063}" destId="{DA23926A-3BAB-473C-9507-1CF2CE617CE6}" srcOrd="12" destOrd="0" presId="urn:microsoft.com/office/officeart/2005/8/layout/vList2"/>
    <dgm:cxn modelId="{03FA30C3-FFAF-4B76-A64E-53B306C31C0B}" type="presParOf" srcId="{8456054A-16CB-49D8-BBBD-635A2B3C5063}" destId="{E0F7621E-1304-42B3-A1D1-812E47936933}" srcOrd="13" destOrd="0" presId="urn:microsoft.com/office/officeart/2005/8/layout/vList2"/>
    <dgm:cxn modelId="{75EBF0F4-3368-4061-86CC-972C27DA0727}" type="presParOf" srcId="{8456054A-16CB-49D8-BBBD-635A2B3C5063}" destId="{2D4DE2D5-A300-4967-93A2-4C3822248BA9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9CE5BE-CE3C-427D-9F64-BD5B2E3ABDFE}">
      <dsp:nvSpPr>
        <dsp:cNvPr id="0" name=""/>
        <dsp:cNvSpPr/>
      </dsp:nvSpPr>
      <dsp:spPr>
        <a:xfrm>
          <a:off x="0" y="576064"/>
          <a:ext cx="8568952" cy="43173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2. Funktion</a:t>
          </a:r>
          <a:endParaRPr lang="de-DE" sz="1800" kern="1200" dirty="0"/>
        </a:p>
      </dsp:txBody>
      <dsp:txXfrm>
        <a:off x="0" y="576064"/>
        <a:ext cx="8568952" cy="431730"/>
      </dsp:txXfrm>
    </dsp:sp>
    <dsp:sp modelId="{284BDC00-EBF6-472C-B6F4-72771D284E1C}">
      <dsp:nvSpPr>
        <dsp:cNvPr id="0" name=""/>
        <dsp:cNvSpPr/>
      </dsp:nvSpPr>
      <dsp:spPr>
        <a:xfrm>
          <a:off x="0" y="1008111"/>
          <a:ext cx="8568952" cy="484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64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400" kern="1200" dirty="0" smtClean="0"/>
            <a:t>Osmose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400" kern="1200" dirty="0" err="1" smtClean="0"/>
            <a:t>Osmosekraftwerk</a:t>
          </a:r>
          <a:endParaRPr lang="de-DE" sz="1400" kern="1200" dirty="0"/>
        </a:p>
      </dsp:txBody>
      <dsp:txXfrm>
        <a:off x="0" y="1008111"/>
        <a:ext cx="8568952" cy="484380"/>
      </dsp:txXfrm>
    </dsp:sp>
    <dsp:sp modelId="{1BCB3BE0-7D64-42D0-A559-9759691DFDEC}">
      <dsp:nvSpPr>
        <dsp:cNvPr id="0" name=""/>
        <dsp:cNvSpPr/>
      </dsp:nvSpPr>
      <dsp:spPr>
        <a:xfrm>
          <a:off x="0" y="72008"/>
          <a:ext cx="8568952" cy="431730"/>
        </a:xfrm>
        <a:prstGeom prst="roundRect">
          <a:avLst/>
        </a:prstGeom>
        <a:solidFill>
          <a:schemeClr val="accent3">
            <a:hueOff val="-162480"/>
            <a:satOff val="-670"/>
            <a:lumOff val="-14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1. Versuch</a:t>
          </a:r>
          <a:endParaRPr lang="de-DE" sz="1800" kern="1200" dirty="0"/>
        </a:p>
      </dsp:txBody>
      <dsp:txXfrm>
        <a:off x="0" y="72008"/>
        <a:ext cx="8568952" cy="431730"/>
      </dsp:txXfrm>
    </dsp:sp>
    <dsp:sp modelId="{6FBA68DB-F3F9-4330-B86E-1DC60783B564}">
      <dsp:nvSpPr>
        <dsp:cNvPr id="0" name=""/>
        <dsp:cNvSpPr/>
      </dsp:nvSpPr>
      <dsp:spPr>
        <a:xfrm>
          <a:off x="0" y="1512168"/>
          <a:ext cx="8568952" cy="431730"/>
        </a:xfrm>
        <a:prstGeom prst="roundRect">
          <a:avLst/>
        </a:prstGeom>
        <a:solidFill>
          <a:schemeClr val="accent3">
            <a:hueOff val="-324959"/>
            <a:satOff val="-1340"/>
            <a:lumOff val="-28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3. Bauteile </a:t>
          </a:r>
          <a:endParaRPr lang="de-DE" sz="1800" kern="1200" dirty="0"/>
        </a:p>
      </dsp:txBody>
      <dsp:txXfrm>
        <a:off x="0" y="1512168"/>
        <a:ext cx="8568952" cy="431730"/>
      </dsp:txXfrm>
    </dsp:sp>
    <dsp:sp modelId="{D0D38333-441F-4338-90DD-B949DA705C3A}">
      <dsp:nvSpPr>
        <dsp:cNvPr id="0" name=""/>
        <dsp:cNvSpPr/>
      </dsp:nvSpPr>
      <dsp:spPr>
        <a:xfrm>
          <a:off x="0" y="2016224"/>
          <a:ext cx="8568952" cy="431730"/>
        </a:xfrm>
        <a:prstGeom prst="roundRect">
          <a:avLst/>
        </a:prstGeom>
        <a:solidFill>
          <a:schemeClr val="accent3">
            <a:hueOff val="-487439"/>
            <a:satOff val="-2010"/>
            <a:lumOff val="-42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4. Prototyp</a:t>
          </a:r>
          <a:endParaRPr lang="de-DE" sz="1800" kern="1200" dirty="0"/>
        </a:p>
      </dsp:txBody>
      <dsp:txXfrm>
        <a:off x="0" y="2016224"/>
        <a:ext cx="8568952" cy="431730"/>
      </dsp:txXfrm>
    </dsp:sp>
    <dsp:sp modelId="{E106ECB2-655A-49BF-A760-02987A47FBE2}">
      <dsp:nvSpPr>
        <dsp:cNvPr id="0" name=""/>
        <dsp:cNvSpPr/>
      </dsp:nvSpPr>
      <dsp:spPr>
        <a:xfrm>
          <a:off x="0" y="3629834"/>
          <a:ext cx="8568952" cy="431730"/>
        </a:xfrm>
        <a:prstGeom prst="roundRect">
          <a:avLst/>
        </a:prstGeom>
        <a:solidFill>
          <a:schemeClr val="accent3">
            <a:hueOff val="-649918"/>
            <a:satOff val="-2679"/>
            <a:lumOff val="-56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6. Woher kommt die Energie</a:t>
          </a:r>
          <a:endParaRPr lang="de-DE" sz="1800" kern="1200" dirty="0"/>
        </a:p>
      </dsp:txBody>
      <dsp:txXfrm>
        <a:off x="0" y="3629834"/>
        <a:ext cx="8568952" cy="431730"/>
      </dsp:txXfrm>
    </dsp:sp>
    <dsp:sp modelId="{87B2D0E2-2CCB-4C7D-9253-84621AD064CE}">
      <dsp:nvSpPr>
        <dsp:cNvPr id="0" name=""/>
        <dsp:cNvSpPr/>
      </dsp:nvSpPr>
      <dsp:spPr>
        <a:xfrm>
          <a:off x="0" y="2507064"/>
          <a:ext cx="8568952" cy="431730"/>
        </a:xfrm>
        <a:prstGeom prst="roundRect">
          <a:avLst/>
        </a:prstGeom>
        <a:solidFill>
          <a:schemeClr val="accent3">
            <a:hueOff val="-812398"/>
            <a:satOff val="-3349"/>
            <a:lumOff val="-70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5.Standort</a:t>
          </a:r>
          <a:endParaRPr lang="de-DE" sz="1800" kern="1200" dirty="0"/>
        </a:p>
      </dsp:txBody>
      <dsp:txXfrm>
        <a:off x="0" y="2507064"/>
        <a:ext cx="8568952" cy="431730"/>
      </dsp:txXfrm>
    </dsp:sp>
    <dsp:sp modelId="{EA2CB16D-FA19-4D3E-9C7E-25B74A461323}">
      <dsp:nvSpPr>
        <dsp:cNvPr id="0" name=""/>
        <dsp:cNvSpPr/>
      </dsp:nvSpPr>
      <dsp:spPr>
        <a:xfrm>
          <a:off x="0" y="2950476"/>
          <a:ext cx="8568952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64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400" kern="1200" dirty="0" smtClean="0"/>
            <a:t>Anforderungen 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400" kern="1200" dirty="0" smtClean="0"/>
            <a:t>Mögliche Standorte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400" kern="1200" dirty="0" smtClean="0"/>
            <a:t>Standort an der Elbe</a:t>
          </a:r>
          <a:endParaRPr lang="de-DE" sz="1400" kern="1200" dirty="0"/>
        </a:p>
      </dsp:txBody>
      <dsp:txXfrm>
        <a:off x="0" y="2950476"/>
        <a:ext cx="8568952" cy="726570"/>
      </dsp:txXfrm>
    </dsp:sp>
    <dsp:sp modelId="{DA23926A-3BAB-473C-9507-1CF2CE617CE6}">
      <dsp:nvSpPr>
        <dsp:cNvPr id="0" name=""/>
        <dsp:cNvSpPr/>
      </dsp:nvSpPr>
      <dsp:spPr>
        <a:xfrm>
          <a:off x="0" y="4125291"/>
          <a:ext cx="8568952" cy="431730"/>
        </a:xfrm>
        <a:prstGeom prst="roundRect">
          <a:avLst/>
        </a:prstGeom>
        <a:solidFill>
          <a:schemeClr val="accent3">
            <a:hueOff val="-974877"/>
            <a:satOff val="-4019"/>
            <a:lumOff val="-84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7. Vor- und Nachteile</a:t>
          </a:r>
          <a:endParaRPr lang="de-DE" sz="1800" kern="1200" dirty="0"/>
        </a:p>
      </dsp:txBody>
      <dsp:txXfrm>
        <a:off x="0" y="4125291"/>
        <a:ext cx="8568952" cy="431730"/>
      </dsp:txXfrm>
    </dsp:sp>
    <dsp:sp modelId="{2D4DE2D5-A300-4967-93A2-4C3822248BA9}">
      <dsp:nvSpPr>
        <dsp:cNvPr id="0" name=""/>
        <dsp:cNvSpPr/>
      </dsp:nvSpPr>
      <dsp:spPr>
        <a:xfrm>
          <a:off x="0" y="4608860"/>
          <a:ext cx="8568952" cy="431730"/>
        </a:xfrm>
        <a:prstGeom prst="roundRect">
          <a:avLst/>
        </a:prstGeom>
        <a:solidFill>
          <a:schemeClr val="accent3">
            <a:hueOff val="-1137357"/>
            <a:satOff val="-4689"/>
            <a:lumOff val="-98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8. Zukunftsaussichten</a:t>
          </a:r>
          <a:endParaRPr lang="de-DE" sz="1800" kern="1200" dirty="0"/>
        </a:p>
      </dsp:txBody>
      <dsp:txXfrm>
        <a:off x="0" y="4608860"/>
        <a:ext cx="8568952" cy="431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C8A06-CC28-4FAB-AB18-2D8174D643C7}" type="datetimeFigureOut">
              <a:rPr lang="de-DE" smtClean="0"/>
              <a:pPr/>
              <a:t>13.05.2011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94163-5FC4-4AD4-B810-67AD7A963ED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30837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94163-5FC4-4AD4-B810-67AD7A963ED6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3345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94163-5FC4-4AD4-B810-67AD7A963ED6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04291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ED58-DAB7-4225-BC8F-FD346B2B2A6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00F13-96C7-4293-A039-FC8A46AC4E8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100DB-1D9F-49D7-A595-6D03DBF539F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E58DDA-57EA-4A25-A9B6-2C4232BEB64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37261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A653960-3A4B-4F63-AEB3-56B07F50B2C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95646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2F44C-4C90-4385-8B31-3C6ADBB19C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BB53-ED8B-4ED6-94C6-683FFD4EBD5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FA9D4-634D-48BE-AE08-CD5AA5D02C1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1AF45-1D1E-4077-A1AE-171CE146535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EC7A-BD2A-4843-B7CB-C13953B40A7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E7101-E451-40C0-B4C9-500B30ABCA8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889A-7C33-42F4-ACD3-BC1620EBD62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0BF202-AF7B-49AA-9083-DF5A78F6578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de-DE" smtClean="0"/>
              <a:t>asss</a:t>
            </a:r>
            <a:endParaRPr lang="de-D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64EA72-301A-4248-A8A1-9C23AEB41012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-o.de/inc/artikel_drucken_komplett.php?f_id=483&amp;a_flag=2" TargetMode="External"/><Relationship Id="rId3" Type="http://schemas.openxmlformats.org/officeDocument/2006/relationships/hyperlink" Target="http://www.buch-der-synergie.de/c_neu_html/c_06_11_wasser_salintaetsgradient_hydrosphaere.htm" TargetMode="External"/><Relationship Id="rId7" Type="http://schemas.openxmlformats.org/officeDocument/2006/relationships/hyperlink" Target="http://www.energyprofi.com/jo/salinitaetsgradient-osmose-kraftwerk.html" TargetMode="External"/><Relationship Id="rId2" Type="http://schemas.openxmlformats.org/officeDocument/2006/relationships/hyperlink" Target="http://www.google.de/imgres?imgurl=http://www.gida.de/testcenter/sachunterricht/sach-dvd004/jpg/Wasserkreislauf.jpg&amp;imgrefurl=http://www.gida.de/testcenter/sachunterrich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radio.de/dlf/sendungen/forschak/1075049/" TargetMode="External"/><Relationship Id="rId5" Type="http://schemas.openxmlformats.org/officeDocument/2006/relationships/hyperlink" Target="http://www.mallig.eduvinet.de/bio/11osmose/osmo10.htm" TargetMode="External"/><Relationship Id="rId4" Type="http://schemas.openxmlformats.org/officeDocument/2006/relationships/hyperlink" Target="http://www.chemie.uni-bremen.de/eilks/Material/teilchen/diffosmo/diffosmoD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52-tech-osmose-480-jpg_41262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560" y="797311"/>
            <a:ext cx="7704856" cy="577864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419100" y="692696"/>
            <a:ext cx="8305800" cy="1143000"/>
          </a:xfrm>
        </p:spPr>
        <p:txBody>
          <a:bodyPr>
            <a:normAutofit/>
          </a:bodyPr>
          <a:lstStyle/>
          <a:p>
            <a:r>
              <a:rPr lang="de-DE" dirty="0" err="1" smtClean="0"/>
              <a:t>Osmosekraftwerk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2"/>
                </a:solidFill>
              </a:rPr>
              <a:t>Artur </a:t>
            </a:r>
            <a:r>
              <a:rPr lang="de-DE" dirty="0" err="1" smtClean="0">
                <a:solidFill>
                  <a:schemeClr val="tx2"/>
                </a:solidFill>
              </a:rPr>
              <a:t>Strumberger</a:t>
            </a:r>
            <a:r>
              <a:rPr lang="de-DE" dirty="0">
                <a:solidFill>
                  <a:schemeClr val="tx2"/>
                </a:solidFill>
              </a:rPr>
              <a:t>	</a:t>
            </a:r>
            <a:r>
              <a:rPr lang="de-DE" dirty="0" smtClean="0">
                <a:solidFill>
                  <a:schemeClr val="tx2"/>
                </a:solidFill>
              </a:rPr>
              <a:t>  FOS-T Energieressourcen schonen	       13.05.2011 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923600" y="360000"/>
            <a:ext cx="762000" cy="365125"/>
          </a:xfrm>
        </p:spPr>
        <p:txBody>
          <a:bodyPr/>
          <a:lstStyle/>
          <a:p>
            <a:fld id="{B856EC7A-BD2A-4843-B7CB-C13953B40A7D}" type="slidenum">
              <a:rPr lang="de-DE" sz="1400" b="1" smtClean="0"/>
              <a:pPr/>
              <a:t>1</a:t>
            </a:fld>
            <a:endParaRPr lang="de-DE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de-DE" sz="4800" dirty="0"/>
              <a:t>2</a:t>
            </a:r>
            <a:r>
              <a:rPr lang="de-DE" sz="4800" dirty="0" smtClean="0"/>
              <a:t>.4 Funktion eines </a:t>
            </a:r>
            <a:r>
              <a:rPr lang="de-DE" sz="4800" dirty="0" err="1" smtClean="0"/>
              <a:t>Osmosekraftwerks</a:t>
            </a:r>
            <a:endParaRPr lang="de-DE" sz="4800" dirty="0"/>
          </a:p>
        </p:txBody>
      </p:sp>
      <p:pic>
        <p:nvPicPr>
          <p:cNvPr id="4101" name="Picture 5" descr="800px-Osmosekraftwerk-Schaubild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560" y="2060848"/>
            <a:ext cx="7620000" cy="37909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B856EC7A-BD2A-4843-B7CB-C13953B40A7D}" type="slidenum">
              <a:rPr lang="de-DE" sz="1400" b="1" smtClean="0"/>
              <a:pPr/>
              <a:t>10</a:t>
            </a:fld>
            <a:endParaRPr lang="de-DE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4743" y="1052736"/>
            <a:ext cx="6309257" cy="5805264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3.1 Filter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7504" y="2132856"/>
            <a:ext cx="4066309" cy="219523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de-DE" dirty="0"/>
              <a:t>Salz- und Süßwasser </a:t>
            </a:r>
            <a:r>
              <a:rPr lang="de-DE" dirty="0" smtClean="0"/>
              <a:t>werden durch Filtration von groben Partikeln </a:t>
            </a:r>
            <a:r>
              <a:rPr lang="de-DE" dirty="0"/>
              <a:t>befreit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11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409458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3073" y="1051200"/>
            <a:ext cx="6310927" cy="5806800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3.2 Membrane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0" y="2204864"/>
            <a:ext cx="5292080" cy="3744416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Durch die semipermeable Membran wird ein osmotischer Druck aufgebaut.</a:t>
            </a:r>
          </a:p>
          <a:p>
            <a:r>
              <a:rPr lang="de-DE" dirty="0"/>
              <a:t>80% bis 90% des Süßwassers </a:t>
            </a:r>
            <a:r>
              <a:rPr lang="de-DE" dirty="0" smtClean="0"/>
              <a:t>wird in </a:t>
            </a:r>
            <a:r>
              <a:rPr lang="de-DE" dirty="0"/>
              <a:t>den Salzwasserkreislauf </a:t>
            </a:r>
            <a:r>
              <a:rPr lang="de-DE" dirty="0" smtClean="0"/>
              <a:t>gedrückt und </a:t>
            </a:r>
            <a:r>
              <a:rPr lang="de-DE" dirty="0"/>
              <a:t>erzeugt so das </a:t>
            </a:r>
            <a:r>
              <a:rPr lang="de-DE" dirty="0" smtClean="0"/>
              <a:t>Brackwasser </a:t>
            </a:r>
            <a:endParaRPr lang="de-DE" dirty="0"/>
          </a:p>
          <a:p>
            <a:r>
              <a:rPr lang="de-DE" dirty="0"/>
              <a:t>Der Rest des </a:t>
            </a:r>
            <a:r>
              <a:rPr lang="de-DE" dirty="0" smtClean="0"/>
              <a:t>Süßwassers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wird </a:t>
            </a:r>
            <a:r>
              <a:rPr lang="de-DE" dirty="0"/>
              <a:t>wieder abgeführt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12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388391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3.2 Aufbau der Membran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934236"/>
            <a:ext cx="4405442" cy="2232248"/>
          </a:xfrm>
        </p:spPr>
      </p:pic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182616" cy="4464496"/>
          </a:xfrm>
        </p:spPr>
        <p:txBody>
          <a:bodyPr>
            <a:normAutofit/>
          </a:bodyPr>
          <a:lstStyle/>
          <a:p>
            <a:r>
              <a:rPr lang="de-DE" dirty="0"/>
              <a:t>D</a:t>
            </a:r>
            <a:r>
              <a:rPr lang="de-DE" dirty="0" smtClean="0"/>
              <a:t>ie Membran besteht aus zwei Schichten</a:t>
            </a:r>
          </a:p>
          <a:p>
            <a:r>
              <a:rPr lang="de-DE" dirty="0" smtClean="0"/>
              <a:t>Die erste Schicht ist die Aktive Schicht, sie bestecht </a:t>
            </a:r>
            <a:r>
              <a:rPr lang="de-DE" dirty="0"/>
              <a:t>aus </a:t>
            </a:r>
            <a:r>
              <a:rPr lang="de-DE" dirty="0" smtClean="0"/>
              <a:t>Polyamid (</a:t>
            </a:r>
            <a:r>
              <a:rPr lang="de-DE" dirty="0"/>
              <a:t>Art </a:t>
            </a:r>
            <a:r>
              <a:rPr lang="de-DE" dirty="0" smtClean="0"/>
              <a:t>Nylon)</a:t>
            </a:r>
          </a:p>
          <a:p>
            <a:r>
              <a:rPr lang="de-DE" dirty="0" smtClean="0"/>
              <a:t>Die zweite Schicht ist eine Schutzschicht und dient als Trägermaterial, sie </a:t>
            </a:r>
            <a:r>
              <a:rPr lang="de-DE" dirty="0"/>
              <a:t>beseht </a:t>
            </a:r>
            <a:r>
              <a:rPr lang="de-DE" dirty="0" smtClean="0"/>
              <a:t>aus Polyester</a:t>
            </a:r>
            <a:endParaRPr lang="de-DE" dirty="0"/>
          </a:p>
          <a:p>
            <a:endParaRPr lang="de-DE" dirty="0" smtClean="0"/>
          </a:p>
        </p:txBody>
      </p:sp>
      <p:sp>
        <p:nvSpPr>
          <p:cNvPr id="6" name="Textfeld 5"/>
          <p:cNvSpPr txBox="1"/>
          <p:nvPr/>
        </p:nvSpPr>
        <p:spPr>
          <a:xfrm>
            <a:off x="7092280" y="4797152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C000"/>
                </a:solidFill>
              </a:rPr>
              <a:t>Stützschicht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864837" y="4797152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FF00"/>
                </a:solidFill>
              </a:rPr>
              <a:t>Membranschicht</a:t>
            </a:r>
            <a:endParaRPr lang="de-DE" b="1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092280" y="35730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Süßwasser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939160" y="357301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Salzwasser</a:t>
            </a:r>
            <a:endParaRPr lang="de-DE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feld 9"/>
              <p:cNvSpPr txBox="1"/>
              <p:nvPr/>
            </p:nvSpPr>
            <p:spPr>
              <a:xfrm>
                <a:off x="5156783" y="5187762"/>
                <a:ext cx="9292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dirty="0" smtClean="0">
                          <a:latin typeface="Cambria Math"/>
                          <a:ea typeface="Cambria Math"/>
                        </a:rPr>
                        <m:t>0,1 </m:t>
                      </m:r>
                      <m:r>
                        <a:rPr lang="de-DE" i="1" dirty="0" smtClean="0">
                          <a:latin typeface="Cambria Math"/>
                          <a:ea typeface="Cambria Math"/>
                        </a:rPr>
                        <m:t>𝜇</m:t>
                      </m:r>
                      <m:r>
                        <a:rPr lang="de-DE" b="0" i="1" dirty="0" smtClean="0">
                          <a:latin typeface="Cambria Math"/>
                          <a:ea typeface="Cambria Math"/>
                        </a:rPr>
                        <m:t>𝑚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783" y="5187762"/>
                <a:ext cx="929229" cy="36933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feil nach rechts 2"/>
          <p:cNvSpPr/>
          <p:nvPr/>
        </p:nvSpPr>
        <p:spPr>
          <a:xfrm rot="10800000">
            <a:off x="6036286" y="2780928"/>
            <a:ext cx="1150284" cy="4320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 Verbindung mit Pfeil 11"/>
          <p:cNvCxnSpPr>
            <a:stCxn id="7" idx="0"/>
          </p:cNvCxnSpPr>
          <p:nvPr/>
        </p:nvCxnSpPr>
        <p:spPr>
          <a:xfrm flipV="1">
            <a:off x="5874088" y="4149080"/>
            <a:ext cx="457199" cy="6480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>
            <a:stCxn id="6" idx="0"/>
          </p:cNvCxnSpPr>
          <p:nvPr/>
        </p:nvCxnSpPr>
        <p:spPr>
          <a:xfrm flipH="1" flipV="1">
            <a:off x="6883338" y="4293096"/>
            <a:ext cx="923240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liennummernplatzhalter 12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13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360080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3.2 Aufbau einer Membran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199" y="1920084"/>
            <a:ext cx="4690865" cy="4677268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Eine Membran leistet zur Zeit 2,3 W/m²</a:t>
            </a:r>
          </a:p>
          <a:p>
            <a:r>
              <a:rPr lang="de-DE" dirty="0" smtClean="0"/>
              <a:t>Man braucht 2000m² für 4,6 kW</a:t>
            </a:r>
          </a:p>
          <a:p>
            <a:r>
              <a:rPr lang="de-DE" dirty="0"/>
              <a:t>Die </a:t>
            </a:r>
            <a:r>
              <a:rPr lang="de-DE" dirty="0" smtClean="0"/>
              <a:t>Membran </a:t>
            </a:r>
            <a:r>
              <a:rPr lang="de-DE" dirty="0"/>
              <a:t>wird aufgerollt, um Platz zu sparen.</a:t>
            </a:r>
          </a:p>
          <a:p>
            <a:r>
              <a:rPr lang="de-DE" dirty="0" smtClean="0"/>
              <a:t>Um diese Fläche unterbringen zu können, werden die Membrane aufgerollt und in Röhren-Modulen untergebracht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9682" y="1704629"/>
            <a:ext cx="4032448" cy="2745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5373216"/>
            <a:ext cx="1421289" cy="1296144"/>
          </a:xfrm>
          <a:prstGeom prst="rect">
            <a:avLst/>
          </a:prstGeom>
        </p:spPr>
      </p:pic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14</a:t>
            </a:fld>
            <a:endParaRPr lang="de-DE" sz="14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4450749"/>
            <a:ext cx="3240360" cy="244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91579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Berechnung der produzierten Leistung: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686800" cy="438912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de-DE" b="1" dirty="0" smtClean="0"/>
                  <a:t>g</a:t>
                </a:r>
                <a:r>
                  <a:rPr lang="de-DE" b="1" dirty="0" err="1" smtClean="0"/>
                  <a:t>eg</a:t>
                </a:r>
                <a:r>
                  <a:rPr lang="de-DE" b="1" dirty="0" smtClean="0"/>
                  <a:t>: </a:t>
                </a:r>
              </a:p>
              <a:p>
                <a:pPr marL="0" indent="0">
                  <a:buNone/>
                </a:pPr>
                <a:r>
                  <a:rPr lang="de-DE" dirty="0"/>
                  <a:t>-hydrostatischer Druckdifferenz über die </a:t>
                </a:r>
                <a:r>
                  <a:rPr lang="de-DE" dirty="0" smtClean="0"/>
                  <a:t>Membran</a:t>
                </a:r>
              </a:p>
              <a:p>
                <a:pPr marL="0" indent="0">
                  <a:buNone/>
                </a:pP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𝑝</m:t>
                    </m:r>
                  </m:oMath>
                </a14:m>
                <a:r>
                  <a:rPr lang="de-DE" dirty="0"/>
                  <a:t>= 2 </a:t>
                </a:r>
                <a:r>
                  <a:rPr lang="de-DE" dirty="0" smtClean="0"/>
                  <a:t>bar</a:t>
                </a:r>
              </a:p>
              <a:p>
                <a:pPr marL="0" indent="0">
                  <a:buNone/>
                </a:pPr>
                <a:r>
                  <a:rPr lang="de-DE" dirty="0"/>
                  <a:t>-Durchlässigkeitskoeffizient der Membran</a:t>
                </a:r>
                <a:endParaRPr lang="de-DE" dirty="0" smtClean="0"/>
              </a:p>
              <a:p>
                <a:pPr marL="0" indent="0">
                  <a:buNone/>
                </a:pPr>
                <a:r>
                  <a:rPr lang="de-DE" b="0" dirty="0"/>
                  <a:t> </a:t>
                </a:r>
                <a:r>
                  <a:rPr lang="de-DE" b="0" dirty="0" smtClean="0"/>
                  <a:t> </a:t>
                </a:r>
                <a14:m>
                  <m:oMath xmlns:m="http://schemas.openxmlformats.org/officeDocument/2006/math">
                    <m:r>
                      <a:rPr lang="de-DE" b="0" i="1" dirty="0" smtClean="0">
                        <a:latin typeface="Cambria Math"/>
                      </a:rPr>
                      <m:t>𝑘</m:t>
                    </m:r>
                  </m:oMath>
                </a14:m>
                <a:r>
                  <a:rPr lang="de-DE" dirty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1,8·10 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−7</m:t>
                        </m:r>
                      </m:sup>
                    </m:sSup>
                  </m:oMath>
                </a14:m>
                <a:r>
                  <a:rPr lang="de-DE" dirty="0" smtClean="0"/>
                  <a:t>m³</a:t>
                </a:r>
                <a:r>
                  <a:rPr lang="de-DE" dirty="0"/>
                  <a:t>/(s·bar·m²</a:t>
                </a:r>
                <a:r>
                  <a:rPr lang="de-DE" dirty="0" smtClean="0"/>
                  <a:t>)</a:t>
                </a:r>
              </a:p>
              <a:p>
                <a:pPr marL="0" indent="0">
                  <a:buNone/>
                </a:pPr>
                <a:r>
                  <a:rPr lang="de-DE" dirty="0"/>
                  <a:t>-Wasserdurchfluss 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</a:rPr>
                      <m:t>⩒</m:t>
                    </m:r>
                  </m:oMath>
                </a14:m>
                <a:r>
                  <a:rPr lang="de-DE" dirty="0" smtClean="0"/>
                  <a:t>= 1m³/h</a:t>
                </a:r>
              </a:p>
              <a:p>
                <a:pPr marL="0" indent="0">
                  <a:buNone/>
                </a:pPr>
                <a:r>
                  <a:rPr lang="de-DE" b="1" dirty="0" smtClean="0"/>
                  <a:t>Formel:</a:t>
                </a:r>
              </a:p>
              <a:p>
                <a:pPr marL="0" indent="0">
                  <a:buNone/>
                </a:pPr>
                <a:r>
                  <a:rPr lang="de-DE" dirty="0" smtClean="0"/>
                  <a:t>-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𝑃</m:t>
                    </m:r>
                    <m:r>
                      <a:rPr lang="de-DE" b="0" i="1" smtClean="0">
                        <a:latin typeface="Cambria Math"/>
                      </a:rPr>
                      <m:t>=</m:t>
                    </m:r>
                    <m:r>
                      <a:rPr lang="de-DE" b="0" i="1" smtClean="0">
                        <a:latin typeface="Cambria Math"/>
                      </a:rPr>
                      <m:t>𝑘</m:t>
                    </m:r>
                    <m:r>
                      <a:rPr lang="de-DE" b="0" i="1" smtClean="0">
                        <a:latin typeface="Cambria Math"/>
                      </a:rPr>
                      <m:t>∙</m:t>
                    </m:r>
                    <m:r>
                      <a:rPr lang="de-DE" b="0" i="1" smtClean="0">
                        <a:latin typeface="Cambria Math"/>
                      </a:rPr>
                      <m:t>𝐴</m:t>
                    </m:r>
                    <m:r>
                      <a:rPr lang="de-DE" b="0" i="1" smtClean="0">
                        <a:latin typeface="Cambria Math"/>
                      </a:rPr>
                      <m:t>∙∆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𝑝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∙(∏−∆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𝑝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-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>
                        <a:latin typeface="Cambria Math"/>
                        <a:ea typeface="Cambria Math"/>
                      </a:rPr>
                      <m:t>A</m:t>
                    </m:r>
                    <m:r>
                      <a:rPr lang="de-DE" b="0" i="0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de-DE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de-DE" i="1" smtClean="0">
                            <a:latin typeface="Cambria Math"/>
                            <a:ea typeface="Cambria Math"/>
                          </a:rPr>
                          <m:t>⩒</m:t>
                        </m:r>
                      </m:num>
                      <m:den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𝑘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∙(∏∙∆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𝑝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686800" cy="4389120"/>
              </a:xfrm>
              <a:blipFill rotWithShape="1">
                <a:blip r:embed="rId2" cstate="print"/>
                <a:stretch>
                  <a:fillRect l="-1193" t="-208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15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1744283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5877" y="1053780"/>
            <a:ext cx="6308123" cy="5804220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3.3 Druckaustauscher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Inhaltsplatzhalt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-11950" y="1916832"/>
                <a:ext cx="4655958" cy="2952328"/>
              </a:xfrm>
            </p:spPr>
            <p:txBody>
              <a:bodyPr>
                <a:normAutofit fontScale="92500" lnSpcReduction="10000"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de-DE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de-DE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de-DE" dirty="0"/>
                  <a:t> des Brackwassers werden dazu verwendet, den Druck im Salzwasserkreislauf zu </a:t>
                </a:r>
                <a:r>
                  <a:rPr lang="de-DE" dirty="0" smtClean="0"/>
                  <a:t>erhöhen.</a:t>
                </a:r>
              </a:p>
              <a:p>
                <a:r>
                  <a:rPr lang="de-DE" dirty="0" smtClean="0"/>
                  <a:t>Dadurch beträgt der </a:t>
                </a:r>
              </a:p>
              <a:p>
                <a:pPr marL="0" indent="0">
                  <a:buNone/>
                </a:pPr>
                <a:r>
                  <a:rPr lang="de-DE" dirty="0" smtClean="0"/>
                  <a:t>    Druck im </a:t>
                </a:r>
              </a:p>
              <a:p>
                <a:pPr marL="0" indent="0">
                  <a:buNone/>
                </a:pPr>
                <a:r>
                  <a:rPr lang="de-DE" dirty="0"/>
                  <a:t> </a:t>
                </a:r>
                <a:r>
                  <a:rPr lang="de-DE" dirty="0" smtClean="0"/>
                  <a:t>   Salzwasserkreislauf </a:t>
                </a:r>
              </a:p>
              <a:p>
                <a:pPr marL="0" indent="0">
                  <a:buNone/>
                </a:pPr>
                <a:r>
                  <a:rPr lang="de-DE" dirty="0"/>
                  <a:t> </a:t>
                </a:r>
                <a:r>
                  <a:rPr lang="de-DE" dirty="0" smtClean="0"/>
                  <a:t>   etwa </a:t>
                </a:r>
                <a:r>
                  <a:rPr lang="de-DE" dirty="0"/>
                  <a:t>11 bis 15 bar</a:t>
                </a:r>
              </a:p>
            </p:txBody>
          </p:sp>
        </mc:Choice>
        <mc:Fallback>
          <p:sp>
            <p:nvSpPr>
              <p:cNvPr id="4" name="Inhaltsplatzhalt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-11950" y="1916832"/>
                <a:ext cx="4655958" cy="2952328"/>
              </a:xfrm>
              <a:blipFill rotWithShape="1">
                <a:blip r:embed="rId3" cstate="print"/>
                <a:stretch>
                  <a:fillRect l="-1309" t="-412" r="-3403" b="-20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16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308957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061" b="29275"/>
          <a:stretch/>
        </p:blipFill>
        <p:spPr>
          <a:xfrm rot="16200000" flipH="1">
            <a:off x="4627510" y="2872479"/>
            <a:ext cx="5874228" cy="2096815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3.3 Druckaustauscher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536" y="2744924"/>
            <a:ext cx="5976664" cy="299174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de-DE" dirty="0" smtClean="0"/>
              <a:t>Seewasser </a:t>
            </a:r>
            <a:r>
              <a:rPr lang="de-DE" dirty="0"/>
              <a:t>mit </a:t>
            </a:r>
            <a:r>
              <a:rPr lang="de-DE" dirty="0" smtClean="0"/>
              <a:t>niedrigem  Druck</a:t>
            </a:r>
          </a:p>
          <a:p>
            <a:pPr marL="514350" indent="-514350">
              <a:buAutoNum type="arabicPeriod"/>
            </a:pPr>
            <a:r>
              <a:rPr lang="de-DE" dirty="0"/>
              <a:t>Seewasser </a:t>
            </a:r>
            <a:r>
              <a:rPr lang="de-DE" dirty="0" smtClean="0"/>
              <a:t>mit hohem Druck</a:t>
            </a:r>
          </a:p>
          <a:p>
            <a:pPr marL="514350" indent="-514350">
              <a:buAutoNum type="arabicPeriod"/>
            </a:pPr>
            <a:r>
              <a:rPr lang="de-DE" dirty="0"/>
              <a:t>Brackwasser mit </a:t>
            </a:r>
            <a:r>
              <a:rPr lang="de-DE" dirty="0" smtClean="0"/>
              <a:t>hohem Druck</a:t>
            </a:r>
          </a:p>
          <a:p>
            <a:pPr marL="514350" indent="-514350">
              <a:buAutoNum type="arabicPeriod"/>
            </a:pPr>
            <a:r>
              <a:rPr lang="de-DE" dirty="0" smtClean="0"/>
              <a:t>Brackwasser mit niedrigem </a:t>
            </a:r>
            <a:r>
              <a:rPr lang="de-DE" dirty="0"/>
              <a:t>Druck</a:t>
            </a:r>
          </a:p>
          <a:p>
            <a:pPr marL="514350" indent="-514350">
              <a:buAutoNum type="arabicPeriod"/>
            </a:pPr>
            <a:r>
              <a:rPr lang="de-DE" dirty="0"/>
              <a:t>Rotationsrichtung</a:t>
            </a:r>
          </a:p>
          <a:p>
            <a:pPr marL="514350" indent="-514350">
              <a:buAutoNum type="arabicPeriod"/>
            </a:pPr>
            <a:endParaRPr lang="de-DE" dirty="0"/>
          </a:p>
          <a:p>
            <a:pPr marL="514350" indent="-514350">
              <a:buAutoNum type="arabicPeriod"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17</a:t>
            </a:fld>
            <a:endParaRPr lang="de-DE" sz="14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8100392" y="14127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3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660232" y="602052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8100392" y="600164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660232" y="14235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4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3" name="Nach links gekrümmter Pfeil 12"/>
          <p:cNvSpPr/>
          <p:nvPr/>
        </p:nvSpPr>
        <p:spPr>
          <a:xfrm>
            <a:off x="7132240" y="790899"/>
            <a:ext cx="864096" cy="379658"/>
          </a:xfrm>
          <a:prstGeom prst="curvedLeftArrow">
            <a:avLst>
              <a:gd name="adj1" fmla="val 9771"/>
              <a:gd name="adj2" fmla="val 50000"/>
              <a:gd name="adj3" fmla="val 89535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rgbClr val="FF0000"/>
                </a:solidFill>
              </a:rPr>
              <a:t>5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9339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2680" y="1051200"/>
            <a:ext cx="6310927" cy="5806800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3.4 Turbine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Inhaltsplatzhalt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0" y="2060848"/>
                <a:ext cx="4427984" cy="2205128"/>
              </a:xfrm>
            </p:spPr>
            <p:txBody>
              <a:bodyPr>
                <a:normAutofit/>
              </a:bodyPr>
              <a:lstStyle/>
              <a:p>
                <a:r>
                  <a:rPr lang="de-DE" dirty="0" smtClean="0"/>
                  <a:t>Das Brackwasser wird zu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de-DE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de-DE" dirty="0" smtClean="0"/>
                  <a:t> über eine stromerzeugende </a:t>
                </a:r>
                <a:r>
                  <a:rPr lang="de-DE" dirty="0"/>
                  <a:t>Turbine abgeführt</a:t>
                </a:r>
              </a:p>
            </p:txBody>
          </p:sp>
        </mc:Choice>
        <mc:Fallback>
          <p:sp>
            <p:nvSpPr>
              <p:cNvPr id="4" name="Inhaltsplatzhalt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0" y="2060848"/>
                <a:ext cx="4427984" cy="2205128"/>
              </a:xfrm>
              <a:blipFill rotWithShape="1">
                <a:blip r:embed="rId3" cstate="print"/>
                <a:stretch>
                  <a:fillRect l="-1653" r="-17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18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367413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83968" y="1700808"/>
            <a:ext cx="4680520" cy="352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3.4 Turbine (</a:t>
            </a:r>
            <a:r>
              <a:rPr lang="de-DE" dirty="0" err="1" smtClean="0"/>
              <a:t>Pelton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4474840" cy="4605259"/>
          </a:xfrm>
        </p:spPr>
        <p:txBody>
          <a:bodyPr>
            <a:normAutofit/>
          </a:bodyPr>
          <a:lstStyle/>
          <a:p>
            <a:r>
              <a:rPr lang="de-DE" dirty="0" smtClean="0"/>
              <a:t>Auf </a:t>
            </a:r>
            <a:r>
              <a:rPr lang="de-DE" dirty="0"/>
              <a:t>dem Laufrad sitzen max</a:t>
            </a:r>
            <a:r>
              <a:rPr lang="de-DE" dirty="0" smtClean="0"/>
              <a:t>. 40 </a:t>
            </a:r>
            <a:r>
              <a:rPr lang="de-DE" dirty="0"/>
              <a:t>becherförmige, in 2 Halbschalen gegliederte </a:t>
            </a:r>
            <a:r>
              <a:rPr lang="de-DE" dirty="0" smtClean="0"/>
              <a:t>Schaufelblätter</a:t>
            </a:r>
          </a:p>
          <a:p>
            <a:r>
              <a:rPr lang="de-DE" dirty="0" smtClean="0"/>
              <a:t>Ideal für geringe Wassermengen</a:t>
            </a:r>
          </a:p>
          <a:p>
            <a:r>
              <a:rPr lang="de-DE" dirty="0" smtClean="0"/>
              <a:t>Der Wirkungsgrad liegt </a:t>
            </a:r>
            <a:r>
              <a:rPr lang="de-DE" dirty="0"/>
              <a:t>zwischen 80% und 90%</a:t>
            </a:r>
            <a:endParaRPr lang="de-DE" dirty="0" smtClean="0"/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4523274"/>
            <a:ext cx="2088232" cy="2348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19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4107321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Inhalt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9236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2</a:t>
            </a:fld>
            <a:endParaRPr lang="de-DE" sz="1400" b="1" dirty="0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xmlns="" val="246977577"/>
              </p:ext>
            </p:extLst>
          </p:nvPr>
        </p:nvGraphicFramePr>
        <p:xfrm>
          <a:off x="251520" y="1700808"/>
          <a:ext cx="8568952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36231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8084" y="1196752"/>
            <a:ext cx="3528392" cy="20284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4. Prototyp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07504" y="1628800"/>
            <a:ext cx="5400600" cy="4525963"/>
          </a:xfrm>
        </p:spPr>
        <p:txBody>
          <a:bodyPr>
            <a:normAutofit/>
          </a:bodyPr>
          <a:lstStyle/>
          <a:p>
            <a:r>
              <a:rPr lang="de-DE" dirty="0" smtClean="0"/>
              <a:t>Norwegen, 60 </a:t>
            </a:r>
            <a:r>
              <a:rPr lang="de-DE" dirty="0"/>
              <a:t>Kilometer von </a:t>
            </a:r>
            <a:r>
              <a:rPr lang="de-DE" dirty="0" smtClean="0"/>
              <a:t>Oslo</a:t>
            </a:r>
          </a:p>
          <a:p>
            <a:r>
              <a:rPr lang="de-DE" dirty="0"/>
              <a:t>24. November </a:t>
            </a:r>
            <a:r>
              <a:rPr lang="de-DE" dirty="0" smtClean="0"/>
              <a:t>2009</a:t>
            </a:r>
          </a:p>
          <a:p>
            <a:r>
              <a:rPr lang="de-DE" dirty="0"/>
              <a:t>Baukosten  ca. 13mio. </a:t>
            </a:r>
            <a:r>
              <a:rPr lang="de-DE" dirty="0" smtClean="0"/>
              <a:t>€</a:t>
            </a:r>
            <a:endParaRPr lang="de-DE" dirty="0"/>
          </a:p>
          <a:p>
            <a:r>
              <a:rPr lang="de-DE" dirty="0" smtClean="0"/>
              <a:t>Leistung </a:t>
            </a:r>
            <a:r>
              <a:rPr lang="de-DE" dirty="0"/>
              <a:t>von </a:t>
            </a:r>
            <a:r>
              <a:rPr lang="de-DE" dirty="0" smtClean="0"/>
              <a:t>2 </a:t>
            </a:r>
            <a:r>
              <a:rPr lang="de-DE" dirty="0"/>
              <a:t>bis </a:t>
            </a:r>
            <a:r>
              <a:rPr lang="de-DE" dirty="0" smtClean="0"/>
              <a:t>4,6 KW</a:t>
            </a:r>
          </a:p>
          <a:p>
            <a:r>
              <a:rPr lang="de-DE" dirty="0"/>
              <a:t>66 Membranröhren mit </a:t>
            </a:r>
            <a:r>
              <a:rPr lang="de-DE" dirty="0" smtClean="0"/>
              <a:t>2000m² Membranfläche</a:t>
            </a:r>
          </a:p>
          <a:p>
            <a:r>
              <a:rPr lang="de-DE" dirty="0"/>
              <a:t>Effizienz der </a:t>
            </a:r>
            <a:r>
              <a:rPr lang="de-DE" dirty="0" smtClean="0"/>
              <a:t>Membrane</a:t>
            </a:r>
          </a:p>
          <a:p>
            <a:pPr marL="0" indent="0">
              <a:buNone/>
            </a:pPr>
            <a:r>
              <a:rPr lang="de-DE" dirty="0" smtClean="0"/>
              <a:t>   Aktuell</a:t>
            </a:r>
            <a:r>
              <a:rPr lang="de-DE" dirty="0"/>
              <a:t>: 	</a:t>
            </a:r>
            <a:r>
              <a:rPr lang="de-DE" dirty="0" smtClean="0"/>
              <a:t>2,3 W/m²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 </a:t>
            </a:r>
            <a:r>
              <a:rPr lang="de-DE" dirty="0">
                <a:solidFill>
                  <a:srgbClr val="FF0000"/>
                </a:solidFill>
              </a:rPr>
              <a:t>Ziel: 	5 </a:t>
            </a:r>
            <a:r>
              <a:rPr lang="de-DE" dirty="0" smtClean="0">
                <a:solidFill>
                  <a:srgbClr val="FF0000"/>
                </a:solidFill>
              </a:rPr>
              <a:t>W/m²</a:t>
            </a:r>
            <a:endParaRPr lang="de-DE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de-DE" dirty="0" smtClean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442" b="37423"/>
          <a:stretch/>
        </p:blipFill>
        <p:spPr>
          <a:xfrm>
            <a:off x="4788024" y="3212976"/>
            <a:ext cx="4263174" cy="3511152"/>
          </a:xfrm>
          <a:prstGeom prst="snip2DiagRect">
            <a:avLst>
              <a:gd name="adj1" fmla="val 26652"/>
              <a:gd name="adj2" fmla="val 1203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5044762"/>
            <a:ext cx="1778000" cy="177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923600" y="360000"/>
            <a:ext cx="763200" cy="363600"/>
          </a:xfrm>
        </p:spPr>
        <p:txBody>
          <a:bodyPr/>
          <a:lstStyle/>
          <a:p>
            <a:fld id="{4A653960-3A4B-4F63-AEB3-56B07F50B2CA}" type="slidenum">
              <a:rPr lang="de-DE" sz="1400" b="1" smtClean="0"/>
              <a:pPr/>
              <a:t>20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30601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de-DE" dirty="0" smtClean="0"/>
              <a:t>5. Anforderung an ein Standort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88414" y="1879435"/>
            <a:ext cx="5626968" cy="569335"/>
          </a:xfrm>
        </p:spPr>
        <p:txBody>
          <a:bodyPr>
            <a:normAutofit/>
          </a:bodyPr>
          <a:lstStyle/>
          <a:p>
            <a:endParaRPr lang="de-DE" dirty="0"/>
          </a:p>
          <a:p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4602027"/>
            <a:ext cx="538860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21</a:t>
            </a:fld>
            <a:endParaRPr lang="de-DE" sz="1400" b="1" dirty="0"/>
          </a:p>
        </p:txBody>
      </p:sp>
      <p:sp>
        <p:nvSpPr>
          <p:cNvPr id="7" name="Gefaltete Ecke 6"/>
          <p:cNvSpPr/>
          <p:nvPr/>
        </p:nvSpPr>
        <p:spPr>
          <a:xfrm>
            <a:off x="493078" y="2099208"/>
            <a:ext cx="288032" cy="288032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1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8" name="Gefaltete Ecke 7"/>
          <p:cNvSpPr/>
          <p:nvPr/>
        </p:nvSpPr>
        <p:spPr>
          <a:xfrm>
            <a:off x="493078" y="2563670"/>
            <a:ext cx="288032" cy="288032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Gefaltete Ecke 8"/>
          <p:cNvSpPr/>
          <p:nvPr/>
        </p:nvSpPr>
        <p:spPr>
          <a:xfrm>
            <a:off x="493078" y="3025335"/>
            <a:ext cx="288032" cy="288032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Gefaltete Ecke 9"/>
          <p:cNvSpPr/>
          <p:nvPr/>
        </p:nvSpPr>
        <p:spPr>
          <a:xfrm>
            <a:off x="493078" y="3514114"/>
            <a:ext cx="288032" cy="288032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Gefaltete Ecke 10"/>
          <p:cNvSpPr/>
          <p:nvPr/>
        </p:nvSpPr>
        <p:spPr>
          <a:xfrm>
            <a:off x="493078" y="3975779"/>
            <a:ext cx="288032" cy="288032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26268" y="2476854"/>
            <a:ext cx="3130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n-lt"/>
              </a:rPr>
              <a:t>Sauberkeit des Flusses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826268" y="3427298"/>
            <a:ext cx="4053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n-lt"/>
              </a:rPr>
              <a:t>Hohen Salzgehalt des Meeres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28483" y="2938519"/>
            <a:ext cx="5727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n-lt"/>
              </a:rPr>
              <a:t>Klare Zone zwischen Süß- und Salzwasser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28483" y="3888963"/>
            <a:ext cx="5973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n-lt"/>
              </a:rPr>
              <a:t>Temperaturverteilung der Flussmündungen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828483" y="2012392"/>
            <a:ext cx="4075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n-lt"/>
              </a:rPr>
              <a:t>Durchflussmenge des Flusses</a:t>
            </a:r>
          </a:p>
        </p:txBody>
      </p:sp>
    </p:spTree>
    <p:extLst>
      <p:ext uri="{BB962C8B-B14F-4D97-AF65-F5344CB8AC3E}">
        <p14:creationId xmlns:p14="http://schemas.microsoft.com/office/powerpoint/2010/main" xmlns="" val="216469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osmose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37626"/>
            <a:ext cx="9144000" cy="4920374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68000" y="692696"/>
            <a:ext cx="8229600" cy="1143000"/>
          </a:xfrm>
        </p:spPr>
        <p:txBody>
          <a:bodyPr/>
          <a:lstStyle/>
          <a:p>
            <a:r>
              <a:rPr lang="de-DE" dirty="0" smtClean="0"/>
              <a:t>5. Gute Standortbedingungen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413808" y="357815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3,74 %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413808" y="2530331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0,8 %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518611" y="2714997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3,5 %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2123728" y="357815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 3,45%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923600" y="360000"/>
            <a:ext cx="763200" cy="363600"/>
          </a:xfrm>
        </p:spPr>
        <p:txBody>
          <a:bodyPr/>
          <a:lstStyle/>
          <a:p>
            <a:fld id="{92E58DDA-57EA-4A25-A9B6-2C4232BEB646}" type="slidenum">
              <a:rPr lang="de-DE" sz="1400" b="1" smtClean="0"/>
              <a:pPr/>
              <a:t>22</a:t>
            </a:fld>
            <a:endParaRPr lang="de-DE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80920" cy="1143000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5. mögliche Standorte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2255" y="2780928"/>
            <a:ext cx="2646811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nhaltsplatzhalt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6938" y="1628800"/>
            <a:ext cx="2376264" cy="3815783"/>
          </a:xfrm>
          <a:prstGeom prst="round2DiagRect">
            <a:avLst>
              <a:gd name="adj1" fmla="val 0"/>
              <a:gd name="adj2" fmla="val 1924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23</a:t>
            </a:fld>
            <a:endParaRPr lang="de-DE" sz="1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179512" y="2286164"/>
            <a:ext cx="4621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+mn-lt"/>
              </a:rPr>
              <a:t>Durchflussmenge </a:t>
            </a:r>
            <a:r>
              <a:rPr lang="de-DE" sz="2000" dirty="0" smtClean="0">
                <a:latin typeface="+mn-lt"/>
              </a:rPr>
              <a:t>des Jordans  11,10 m³/s</a:t>
            </a:r>
            <a:endParaRPr lang="de-DE" sz="2000" dirty="0"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79512" y="1916832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+mn-lt"/>
              </a:rPr>
              <a:t>Totes Meer 27% Salzgehalt </a:t>
            </a:r>
            <a:endParaRPr lang="de-DE" sz="2000" dirty="0">
              <a:latin typeface="+mn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538254" y="5998350"/>
            <a:ext cx="4605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+mn-lt"/>
              </a:rPr>
              <a:t>Durchflussmenge des </a:t>
            </a:r>
            <a:r>
              <a:rPr lang="de-DE" sz="2000" dirty="0" smtClean="0">
                <a:latin typeface="+mn-lt"/>
              </a:rPr>
              <a:t>Rhone 1800m³/s</a:t>
            </a:r>
            <a:endParaRPr lang="de-DE" sz="2000" dirty="0">
              <a:latin typeface="+mn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538254" y="5629018"/>
            <a:ext cx="3306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+mn-lt"/>
              </a:rPr>
              <a:t>Mittelmeer </a:t>
            </a:r>
            <a:r>
              <a:rPr lang="de-DE" sz="2000" dirty="0">
                <a:latin typeface="+mn-lt"/>
              </a:rPr>
              <a:t>3,74% </a:t>
            </a:r>
            <a:r>
              <a:rPr lang="de-DE" sz="2000" dirty="0" smtClean="0">
                <a:latin typeface="+mn-lt"/>
              </a:rPr>
              <a:t>Salzgehalt</a:t>
            </a:r>
            <a:endParaRPr lang="de-DE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38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5058" y="3177049"/>
            <a:ext cx="5364000" cy="3635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2006" y="836712"/>
            <a:ext cx="8229600" cy="1143000"/>
          </a:xfrm>
        </p:spPr>
        <p:txBody>
          <a:bodyPr>
            <a:normAutofit/>
          </a:bodyPr>
          <a:lstStyle/>
          <a:p>
            <a:r>
              <a:rPr lang="de-DE" dirty="0" smtClean="0"/>
              <a:t>5. Standortwahl an der Elbe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779912" y="437439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ENTNAHME</a:t>
            </a:r>
          </a:p>
          <a:p>
            <a:r>
              <a:rPr lang="de-DE" dirty="0">
                <a:solidFill>
                  <a:schemeClr val="bg1"/>
                </a:solidFill>
              </a:rPr>
              <a:t>MEERWASSER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119664" y="400506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STANDORT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127776" y="5559022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ENTNAHME</a:t>
            </a:r>
          </a:p>
          <a:p>
            <a:r>
              <a:rPr lang="de-DE" dirty="0">
                <a:solidFill>
                  <a:schemeClr val="bg1"/>
                </a:solidFill>
              </a:rPr>
              <a:t>FLUSSWASSER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68463" y="5465559"/>
            <a:ext cx="3049681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de-DE" sz="2400" dirty="0" smtClean="0">
                <a:solidFill>
                  <a:srgbClr val="FF0000"/>
                </a:solidFill>
                <a:latin typeface="Constantia"/>
                <a:cs typeface="+mn-cs"/>
              </a:rPr>
              <a:t>Es </a:t>
            </a:r>
            <a:r>
              <a:rPr lang="de-DE" sz="2400" dirty="0">
                <a:solidFill>
                  <a:srgbClr val="FF0000"/>
                </a:solidFill>
                <a:latin typeface="Constantia"/>
                <a:cs typeface="+mn-cs"/>
              </a:rPr>
              <a:t>wäre möglich aber </a:t>
            </a: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de-DE" sz="2400" dirty="0">
                <a:solidFill>
                  <a:srgbClr val="FF0000"/>
                </a:solidFill>
                <a:latin typeface="Constantia"/>
                <a:cs typeface="+mn-cs"/>
              </a:rPr>
              <a:t>nicht </a:t>
            </a:r>
            <a:r>
              <a:rPr lang="de-DE" sz="2400" dirty="0" smtClean="0">
                <a:solidFill>
                  <a:srgbClr val="FF0000"/>
                </a:solidFill>
                <a:latin typeface="Constantia"/>
                <a:cs typeface="+mn-cs"/>
              </a:rPr>
              <a:t>Wirtschaftlich!!</a:t>
            </a:r>
            <a:endParaRPr lang="de-DE" sz="2400" dirty="0">
              <a:solidFill>
                <a:srgbClr val="FF0000"/>
              </a:solidFill>
              <a:latin typeface="Constantia"/>
              <a:cs typeface="+mn-cs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24</a:t>
            </a:fld>
            <a:endParaRPr lang="de-DE" sz="1400" b="1" dirty="0"/>
          </a:p>
        </p:txBody>
      </p:sp>
      <p:sp>
        <p:nvSpPr>
          <p:cNvPr id="4" name="Rechteck 3"/>
          <p:cNvSpPr/>
          <p:nvPr/>
        </p:nvSpPr>
        <p:spPr>
          <a:xfrm>
            <a:off x="6408204" y="4437112"/>
            <a:ext cx="216024" cy="1440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Flussdiagramm: Verbindungsstelle 12"/>
          <p:cNvSpPr/>
          <p:nvPr/>
        </p:nvSpPr>
        <p:spPr>
          <a:xfrm>
            <a:off x="8676456" y="5373216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lussdiagramm: Verbindungsstelle 17"/>
          <p:cNvSpPr/>
          <p:nvPr/>
        </p:nvSpPr>
        <p:spPr>
          <a:xfrm>
            <a:off x="4067944" y="3933056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0" y="217081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de-DE" sz="2400" dirty="0">
                <a:latin typeface="+mn-lt"/>
              </a:rPr>
              <a:t>Eine Klare Zone </a:t>
            </a:r>
            <a:r>
              <a:rPr lang="de-DE" sz="2400" dirty="0" smtClean="0">
                <a:latin typeface="+mn-lt"/>
              </a:rPr>
              <a:t>zwischen Süß- </a:t>
            </a:r>
            <a:r>
              <a:rPr lang="de-DE" sz="2400" dirty="0">
                <a:latin typeface="+mn-lt"/>
              </a:rPr>
              <a:t>und Salzwasser ist nicht gegeben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-1016" y="263247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 startAt="2"/>
            </a:pPr>
            <a:r>
              <a:rPr lang="de-DE" sz="2400" dirty="0" smtClean="0">
                <a:latin typeface="+mn-lt"/>
              </a:rPr>
              <a:t>Es müssten lange Rohrsysteme gebaut </a:t>
            </a:r>
            <a:r>
              <a:rPr lang="de-DE" sz="2400" dirty="0">
                <a:latin typeface="+mn-lt"/>
              </a:rPr>
              <a:t>w</a:t>
            </a:r>
            <a:r>
              <a:rPr lang="de-DE" sz="2400" dirty="0" smtClean="0">
                <a:latin typeface="+mn-lt"/>
              </a:rPr>
              <a:t>erden</a:t>
            </a:r>
            <a:endParaRPr lang="de-DE" sz="2400" dirty="0">
              <a:latin typeface="+mn-lt"/>
            </a:endParaRPr>
          </a:p>
        </p:txBody>
      </p:sp>
      <p:cxnSp>
        <p:nvCxnSpPr>
          <p:cNvPr id="21" name="Gerade Verbindung 20"/>
          <p:cNvCxnSpPr>
            <a:stCxn id="18" idx="6"/>
          </p:cNvCxnSpPr>
          <p:nvPr/>
        </p:nvCxnSpPr>
        <p:spPr>
          <a:xfrm>
            <a:off x="4211960" y="4005064"/>
            <a:ext cx="1512168" cy="5760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endCxn id="4" idx="2"/>
          </p:cNvCxnSpPr>
          <p:nvPr/>
        </p:nvCxnSpPr>
        <p:spPr>
          <a:xfrm>
            <a:off x="5724128" y="4581128"/>
            <a:ext cx="792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endCxn id="13" idx="4"/>
          </p:cNvCxnSpPr>
          <p:nvPr/>
        </p:nvCxnSpPr>
        <p:spPr>
          <a:xfrm>
            <a:off x="6516216" y="4581128"/>
            <a:ext cx="2232248" cy="9361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-1016" y="3094141"/>
            <a:ext cx="3070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 startAt="3"/>
            </a:pPr>
            <a:r>
              <a:rPr lang="de-DE" sz="2400" dirty="0" smtClean="0">
                <a:latin typeface="+mn-lt"/>
              </a:rPr>
              <a:t>Das Süß- und Salzwasser müsste durch Pumpen  an den Standort gepumpt werden</a:t>
            </a:r>
            <a:endParaRPr lang="de-DE" sz="2400" dirty="0">
              <a:latin typeface="+mn-lt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0" y="5055567"/>
            <a:ext cx="1369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 startAt="4"/>
            </a:pPr>
            <a:r>
              <a:rPr lang="de-DE" sz="2400" dirty="0" smtClean="0">
                <a:latin typeface="+mn-lt"/>
              </a:rPr>
              <a:t>Fazit</a:t>
            </a:r>
            <a:r>
              <a:rPr lang="de-DE" sz="2400" dirty="0">
                <a:latin typeface="+mn-l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422517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4" grpId="0" animBg="1"/>
      <p:bldP spid="13" grpId="0" animBg="1"/>
      <p:bldP spid="18" grpId="0" animBg="1"/>
      <p:bldP spid="15" grpId="0"/>
      <p:bldP spid="19" grpId="0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492896"/>
            <a:ext cx="5012718" cy="3312368"/>
          </a:xfrm>
          <a:prstGeom prst="snip2DiagRect">
            <a:avLst>
              <a:gd name="adj1" fmla="val 16094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 Woher </a:t>
            </a:r>
            <a:r>
              <a:rPr lang="de-DE" dirty="0"/>
              <a:t>kommt die Energie?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91" y="2780928"/>
            <a:ext cx="4038600" cy="29523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de-DE" dirty="0" smtClean="0"/>
              <a:t>Wasser verdunstet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Bildung von Wasserdampf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Wasser fällt als Niederschlag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Wasser fließt ins Meer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25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2644339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7. Vor- </a:t>
            </a:r>
            <a:r>
              <a:rPr lang="de-DE" dirty="0"/>
              <a:t>und Nachteile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2996952"/>
            <a:ext cx="4788024" cy="386104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dirty="0"/>
              <a:t>ist </a:t>
            </a:r>
            <a:r>
              <a:rPr lang="de-DE" sz="2400" dirty="0" smtClean="0"/>
              <a:t>lautlos</a:t>
            </a:r>
          </a:p>
          <a:p>
            <a:pPr>
              <a:buFont typeface="Arial" pitchFamily="34" charset="0"/>
              <a:buChar char="•"/>
            </a:pPr>
            <a:r>
              <a:rPr lang="de-DE" sz="2400" dirty="0" smtClean="0"/>
              <a:t>Umweltfreundlich (Emissionsfrei)</a:t>
            </a:r>
          </a:p>
          <a:p>
            <a:pPr>
              <a:buFont typeface="Arial" pitchFamily="34" charset="0"/>
              <a:buChar char="•"/>
            </a:pPr>
            <a:r>
              <a:rPr lang="de-DE" sz="2400" dirty="0"/>
              <a:t>großes </a:t>
            </a:r>
            <a:r>
              <a:rPr lang="de-DE" sz="2400" dirty="0" smtClean="0"/>
              <a:t>weltweites Leistungspotenzial</a:t>
            </a:r>
          </a:p>
          <a:p>
            <a:pPr>
              <a:buFont typeface="Arial" pitchFamily="34" charset="0"/>
              <a:buChar char="•"/>
            </a:pPr>
            <a:r>
              <a:rPr lang="de-DE" sz="2400" dirty="0"/>
              <a:t>relativ einfache </a:t>
            </a:r>
            <a:r>
              <a:rPr lang="de-DE" sz="2400" dirty="0" smtClean="0"/>
              <a:t>Technologie</a:t>
            </a:r>
          </a:p>
          <a:p>
            <a:pPr>
              <a:buFont typeface="Arial" pitchFamily="34" charset="0"/>
              <a:buChar char="•"/>
            </a:pPr>
            <a:r>
              <a:rPr lang="de-DE" sz="2400" dirty="0"/>
              <a:t>viele große </a:t>
            </a:r>
            <a:r>
              <a:rPr lang="de-DE" sz="2400" dirty="0" smtClean="0"/>
              <a:t>Städte liegen</a:t>
            </a: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>    </a:t>
            </a:r>
            <a:r>
              <a:rPr lang="de-DE" sz="2400" dirty="0"/>
              <a:t>direkt an </a:t>
            </a:r>
            <a:r>
              <a:rPr lang="de-DE" sz="2400" dirty="0" smtClean="0"/>
              <a:t>Flussmündungen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427984" y="3055202"/>
            <a:ext cx="4716016" cy="3802797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dirty="0"/>
              <a:t>schwere </a:t>
            </a:r>
            <a:r>
              <a:rPr lang="de-DE" sz="2400" dirty="0" smtClean="0"/>
              <a:t>Umsetzung</a:t>
            </a:r>
          </a:p>
          <a:p>
            <a:pPr>
              <a:buFont typeface="Arial" pitchFamily="34" charset="0"/>
              <a:buChar char="•"/>
            </a:pPr>
            <a:r>
              <a:rPr lang="de-DE" sz="2400" dirty="0"/>
              <a:t>hoher weiterer Entwicklungsbedarf zur Optimierung </a:t>
            </a:r>
            <a:r>
              <a:rPr lang="de-DE" sz="2400" dirty="0" smtClean="0"/>
              <a:t>der</a:t>
            </a:r>
          </a:p>
          <a:p>
            <a:pPr marL="0" indent="0">
              <a:buNone/>
            </a:pPr>
            <a:r>
              <a:rPr lang="de-DE" sz="2400" dirty="0"/>
              <a:t> </a:t>
            </a:r>
            <a:r>
              <a:rPr lang="de-DE" sz="2400" dirty="0" smtClean="0"/>
              <a:t>   Membrantechnologie</a:t>
            </a:r>
          </a:p>
          <a:p>
            <a:pPr>
              <a:buFont typeface="Arial" pitchFamily="34" charset="0"/>
              <a:buChar char="•"/>
            </a:pPr>
            <a:r>
              <a:rPr lang="de-DE" sz="2400" dirty="0"/>
              <a:t>hohe Investitionskosten </a:t>
            </a:r>
            <a:endParaRPr lang="de-DE" sz="2400" dirty="0" smtClean="0"/>
          </a:p>
          <a:p>
            <a:pPr>
              <a:buFont typeface="Arial" pitchFamily="34" charset="0"/>
              <a:buChar char="•"/>
            </a:pPr>
            <a:r>
              <a:rPr lang="de-DE" sz="2400" dirty="0" smtClean="0"/>
              <a:t>wenig </a:t>
            </a:r>
            <a:r>
              <a:rPr lang="de-DE" sz="2400" dirty="0"/>
              <a:t>Erfahrung bei der Lebensdauer der </a:t>
            </a:r>
            <a:r>
              <a:rPr lang="de-DE" sz="2400" dirty="0" smtClean="0"/>
              <a:t>Membran</a:t>
            </a:r>
          </a:p>
        </p:txBody>
      </p:sp>
      <p:sp>
        <p:nvSpPr>
          <p:cNvPr id="2" name="Smiley 1"/>
          <p:cNvSpPr/>
          <p:nvPr/>
        </p:nvSpPr>
        <p:spPr>
          <a:xfrm>
            <a:off x="611560" y="2004508"/>
            <a:ext cx="720080" cy="792088"/>
          </a:xfrm>
          <a:prstGeom prst="smileyFac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Smiley 2"/>
          <p:cNvSpPr/>
          <p:nvPr/>
        </p:nvSpPr>
        <p:spPr>
          <a:xfrm>
            <a:off x="4932040" y="2004508"/>
            <a:ext cx="720080" cy="792088"/>
          </a:xfrm>
          <a:prstGeom prst="smileyFace">
            <a:avLst>
              <a:gd name="adj" fmla="val -4653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26</a:t>
            </a:fld>
            <a:endParaRPr lang="de-DE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uild="p"/>
      <p:bldP spid="215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8. Zukunftsaussichten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935480"/>
            <a:ext cx="8435280" cy="4389120"/>
          </a:xfrm>
        </p:spPr>
        <p:txBody>
          <a:bodyPr/>
          <a:lstStyle/>
          <a:p>
            <a:r>
              <a:rPr lang="de-DE" dirty="0" smtClean="0"/>
              <a:t>Starkraft will 2015 das erste wirtschaftliche </a:t>
            </a:r>
            <a:r>
              <a:rPr lang="de-DE" dirty="0" err="1" smtClean="0"/>
              <a:t>Osmosekraftwerk</a:t>
            </a:r>
            <a:r>
              <a:rPr lang="de-DE" dirty="0" smtClean="0"/>
              <a:t> bauen</a:t>
            </a:r>
          </a:p>
          <a:p>
            <a:r>
              <a:rPr lang="de-DE" dirty="0" smtClean="0"/>
              <a:t>Es soll 25 </a:t>
            </a:r>
            <a:r>
              <a:rPr lang="de-DE" dirty="0"/>
              <a:t>MW </a:t>
            </a:r>
            <a:r>
              <a:rPr lang="de-DE" dirty="0" smtClean="0"/>
              <a:t>leisten (30.000 Haushalte) </a:t>
            </a:r>
            <a:endParaRPr lang="de-DE" dirty="0"/>
          </a:p>
          <a:p>
            <a:r>
              <a:rPr lang="de-DE" dirty="0" smtClean="0"/>
              <a:t>Das globale, jährliche </a:t>
            </a:r>
            <a:r>
              <a:rPr lang="de-DE" dirty="0"/>
              <a:t>Potenzial </a:t>
            </a:r>
            <a:r>
              <a:rPr lang="de-DE" dirty="0" smtClean="0"/>
              <a:t>wird auf </a:t>
            </a:r>
            <a:r>
              <a:rPr lang="de-DE" dirty="0"/>
              <a:t>1600 bis 1700 </a:t>
            </a:r>
            <a:r>
              <a:rPr lang="de-DE" dirty="0" err="1"/>
              <a:t>TWh</a:t>
            </a:r>
            <a:r>
              <a:rPr lang="de-DE" dirty="0"/>
              <a:t> </a:t>
            </a:r>
            <a:r>
              <a:rPr lang="de-DE" dirty="0" smtClean="0"/>
              <a:t>geschätzt (Deutschland bräuchte 2010, 603 </a:t>
            </a:r>
            <a:r>
              <a:rPr lang="de-DE" dirty="0" err="1" smtClean="0"/>
              <a:t>TWh</a:t>
            </a:r>
            <a:r>
              <a:rPr lang="de-DE" dirty="0" smtClean="0"/>
              <a:t> )</a:t>
            </a:r>
          </a:p>
          <a:p>
            <a:r>
              <a:rPr lang="de-DE" dirty="0" smtClean="0"/>
              <a:t>Es hängt alles von einer Leistungsstarken Membran ab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27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2013316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Stromerzeugung im Vergleich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1520" y="1988840"/>
            <a:ext cx="2952328" cy="2088232"/>
          </a:xfrm>
        </p:spPr>
        <p:txBody>
          <a:bodyPr/>
          <a:lstStyle/>
          <a:p>
            <a:r>
              <a:rPr lang="de-DE" dirty="0" smtClean="0"/>
              <a:t>Osmose könnte einen kleinen Teil in der Zukunft beitragen.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2132856"/>
            <a:ext cx="5832648" cy="4304494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28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112056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Lückentext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</a:t>
            </a:r>
            <a:r>
              <a:rPr lang="de-DE" dirty="0" err="1"/>
              <a:t>Osmosekraftwerk</a:t>
            </a:r>
            <a:r>
              <a:rPr lang="de-DE" dirty="0"/>
              <a:t> </a:t>
            </a:r>
            <a:r>
              <a:rPr lang="de-DE" dirty="0" smtClean="0"/>
              <a:t>ist </a:t>
            </a:r>
            <a:r>
              <a:rPr lang="de-DE" dirty="0"/>
              <a:t>ein Kraftwerk, </a:t>
            </a:r>
            <a:r>
              <a:rPr lang="de-DE" dirty="0" smtClean="0"/>
              <a:t>welches </a:t>
            </a:r>
            <a:r>
              <a:rPr lang="de-DE" dirty="0"/>
              <a:t>den Unterschied im </a:t>
            </a:r>
            <a:r>
              <a:rPr lang="de-DE" dirty="0" smtClean="0"/>
              <a:t>____________ zwischen ____________ </a:t>
            </a:r>
            <a:r>
              <a:rPr lang="de-DE" dirty="0"/>
              <a:t>und Meerwasser nutzt, um daraus </a:t>
            </a:r>
            <a:r>
              <a:rPr lang="de-DE" dirty="0" smtClean="0"/>
              <a:t>________ </a:t>
            </a:r>
            <a:r>
              <a:rPr lang="de-DE" dirty="0"/>
              <a:t>zu gewinnen und Strom zu </a:t>
            </a:r>
            <a:r>
              <a:rPr lang="de-DE" dirty="0" smtClean="0"/>
              <a:t>erzeugen. Dies geschieht durch das Prinzip der __________. Ein </a:t>
            </a:r>
            <a:r>
              <a:rPr lang="de-DE" dirty="0" err="1" smtClean="0"/>
              <a:t>Osmosekraftwerk</a:t>
            </a:r>
            <a:r>
              <a:rPr lang="de-DE" dirty="0" smtClean="0"/>
              <a:t> ist eine ______________, leise, unerschöpfliche </a:t>
            </a:r>
            <a:r>
              <a:rPr lang="de-DE" dirty="0"/>
              <a:t>und rund um die Uhr verfügbare </a:t>
            </a:r>
            <a:r>
              <a:rPr lang="de-DE" dirty="0" smtClean="0"/>
              <a:t>Energiequelle.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209412" y="2276871"/>
            <a:ext cx="179728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600" b="1" dirty="0">
                <a:solidFill>
                  <a:srgbClr val="FF0000"/>
                </a:solidFill>
                <a:latin typeface="Constantia"/>
                <a:cs typeface="+mn-cs"/>
              </a:rPr>
              <a:t>Salzgehalt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549454" y="2276870"/>
            <a:ext cx="18403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600" b="1" dirty="0">
                <a:solidFill>
                  <a:srgbClr val="FF0000"/>
                </a:solidFill>
                <a:latin typeface="Constantia"/>
                <a:cs typeface="+mn-cs"/>
              </a:rPr>
              <a:t>Süßwasser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724128" y="2748130"/>
            <a:ext cx="138826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600" b="1" dirty="0">
                <a:solidFill>
                  <a:srgbClr val="FF0000"/>
                </a:solidFill>
                <a:latin typeface="Constantia"/>
                <a:cs typeface="+mn-cs"/>
              </a:rPr>
              <a:t>Energie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046687" y="3452648"/>
            <a:ext cx="145745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600" b="1" dirty="0">
                <a:solidFill>
                  <a:srgbClr val="FF0000"/>
                </a:solidFill>
                <a:latin typeface="Constantia"/>
                <a:cs typeface="+mn-cs"/>
              </a:rPr>
              <a:t>Osmose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29</a:t>
            </a:fld>
            <a:endParaRPr lang="de-DE" sz="14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4476158" y="3921443"/>
            <a:ext cx="2495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b="1" dirty="0" smtClean="0">
                <a:solidFill>
                  <a:srgbClr val="FF0000"/>
                </a:solidFill>
                <a:latin typeface="+mn-lt"/>
              </a:rPr>
              <a:t>emissionsfreie</a:t>
            </a:r>
            <a:endParaRPr lang="de-DE" sz="26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56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3722" y="2651612"/>
            <a:ext cx="2338858" cy="420638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1. Versuch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935480"/>
            <a:ext cx="6895172" cy="4389120"/>
          </a:xfrm>
        </p:spPr>
        <p:txBody>
          <a:bodyPr/>
          <a:lstStyle/>
          <a:p>
            <a:r>
              <a:rPr lang="de-DE" dirty="0" smtClean="0"/>
              <a:t>Geräte und Hilfsmittel: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Glockentrichter mit Rohr und Membran,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Plastikbecher und 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durchbohrtem Deckel, Gummiring, </a:t>
            </a:r>
          </a:p>
          <a:p>
            <a:pPr marL="0" indent="0">
              <a:buNone/>
            </a:pPr>
            <a:r>
              <a:rPr lang="de-DE" dirty="0" smtClean="0"/>
              <a:t>   Combi </a:t>
            </a:r>
            <a:r>
              <a:rPr lang="de-DE" dirty="0" err="1" smtClean="0"/>
              <a:t>Tip</a:t>
            </a:r>
            <a:r>
              <a:rPr lang="de-DE" dirty="0" smtClean="0"/>
              <a:t>, Becherglas 100 ml, 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Glasrührstab, Filzstift </a:t>
            </a:r>
          </a:p>
          <a:p>
            <a:r>
              <a:rPr lang="de-DE" dirty="0" smtClean="0"/>
              <a:t>Chemikalien: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</a:t>
            </a:r>
            <a:r>
              <a:rPr lang="de-DE" dirty="0" err="1" smtClean="0"/>
              <a:t>dest</a:t>
            </a:r>
            <a:r>
              <a:rPr lang="de-DE" dirty="0" smtClean="0"/>
              <a:t>. Wasser, Haushaltszucker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3</a:t>
            </a:fld>
            <a:endParaRPr lang="de-DE" sz="1400" b="1"/>
          </a:p>
        </p:txBody>
      </p:sp>
      <p:sp>
        <p:nvSpPr>
          <p:cNvPr id="6" name="Textfeld 5"/>
          <p:cNvSpPr txBox="1"/>
          <p:nvPr/>
        </p:nvSpPr>
        <p:spPr>
          <a:xfrm>
            <a:off x="6169739" y="6336625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Membran 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557311" y="3429000"/>
            <a:ext cx="1586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Zuckerlösung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5870555" y="3223080"/>
            <a:ext cx="1522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dirty="0" err="1" smtClean="0"/>
              <a:t>est</a:t>
            </a:r>
            <a:r>
              <a:rPr lang="de-DE" dirty="0" smtClean="0"/>
              <a:t>. Wasser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43398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400" dirty="0"/>
              <a:t>www.uptown-online.de/.../strom-zwischen-strom-und-ozean/ </a:t>
            </a:r>
            <a:endParaRPr lang="de-DE" sz="1400" dirty="0" smtClean="0"/>
          </a:p>
          <a:p>
            <a:r>
              <a:rPr lang="de-DE" sz="1400" dirty="0">
                <a:hlinkClick r:id="rId2"/>
              </a:rPr>
              <a:t>http://www.google.de/imgres?imgurl=http://www.gida.de/testcenter/sachunterricht/sach-dvd004/jpg/Wasserkreislauf.jpg&amp;imgrefurl=http://www.gida.de/testcenter/sachunterricht</a:t>
            </a:r>
            <a:r>
              <a:rPr lang="de-DE" sz="1400" dirty="0" smtClean="0">
                <a:hlinkClick r:id="rId2"/>
              </a:rPr>
              <a:t>/</a:t>
            </a:r>
            <a:endParaRPr lang="de-DE" sz="1400" dirty="0" smtClean="0"/>
          </a:p>
          <a:p>
            <a:r>
              <a:rPr lang="de-DE" sz="1400" dirty="0">
                <a:hlinkClick r:id="rId3"/>
              </a:rPr>
              <a:t>http://</a:t>
            </a:r>
            <a:r>
              <a:rPr lang="de-DE" sz="1400" dirty="0" smtClean="0">
                <a:hlinkClick r:id="rId3"/>
              </a:rPr>
              <a:t>www.buch-der-synergie.de/c_neu_html/c_06_11_wasser_salintaetsgradient_hydrosphaere.htm</a:t>
            </a:r>
            <a:endParaRPr lang="de-DE" sz="1400" dirty="0" smtClean="0"/>
          </a:p>
          <a:p>
            <a:r>
              <a:rPr lang="de-DE" sz="1400" dirty="0">
                <a:hlinkClick r:id="rId4"/>
              </a:rPr>
              <a:t>http://</a:t>
            </a:r>
            <a:r>
              <a:rPr lang="de-DE" sz="1400" dirty="0" smtClean="0">
                <a:hlinkClick r:id="rId4"/>
              </a:rPr>
              <a:t>www.chemie.uni-bremen.de/eilks/Material/teilchen/diffosmo/diffosmoD.htm</a:t>
            </a:r>
            <a:endParaRPr lang="de-DE" sz="1400" dirty="0" smtClean="0"/>
          </a:p>
          <a:p>
            <a:r>
              <a:rPr lang="de-DE" sz="1400" dirty="0">
                <a:hlinkClick r:id="rId5"/>
              </a:rPr>
              <a:t>http://</a:t>
            </a:r>
            <a:r>
              <a:rPr lang="de-DE" sz="1400" dirty="0" smtClean="0">
                <a:hlinkClick r:id="rId5"/>
              </a:rPr>
              <a:t>www.mallig.eduvinet.de/bio/11osmose/osmo10.htm</a:t>
            </a:r>
            <a:endParaRPr lang="de-DE" sz="1400" dirty="0" smtClean="0"/>
          </a:p>
          <a:p>
            <a:r>
              <a:rPr lang="de-DE" sz="1400" dirty="0">
                <a:hlinkClick r:id="rId6"/>
              </a:rPr>
              <a:t>http://www.dradio.de/dlf/sendungen/forschak/1075049</a:t>
            </a:r>
            <a:r>
              <a:rPr lang="de-DE" sz="1400" dirty="0" smtClean="0">
                <a:hlinkClick r:id="rId6"/>
              </a:rPr>
              <a:t>/</a:t>
            </a:r>
            <a:endParaRPr lang="de-DE" sz="1400" dirty="0" smtClean="0"/>
          </a:p>
          <a:p>
            <a:r>
              <a:rPr lang="de-DE" sz="1400" dirty="0"/>
              <a:t>www.lingenhoele.at/ de/turbinenbau</a:t>
            </a:r>
            <a:endParaRPr lang="de-DE" sz="1400" dirty="0" smtClean="0"/>
          </a:p>
          <a:p>
            <a:r>
              <a:rPr lang="de-DE" sz="1400" dirty="0">
                <a:hlinkClick r:id="rId7"/>
              </a:rPr>
              <a:t>http://</a:t>
            </a:r>
            <a:r>
              <a:rPr lang="de-DE" sz="1400" dirty="0" smtClean="0">
                <a:hlinkClick r:id="rId7"/>
              </a:rPr>
              <a:t>www.energyprofi.com/jo/salinitaetsgradient-osmose-kraftwerk.html</a:t>
            </a:r>
            <a:endParaRPr lang="de-DE" sz="1400" dirty="0" smtClean="0"/>
          </a:p>
          <a:p>
            <a:r>
              <a:rPr lang="de-DE" sz="1400" dirty="0">
                <a:hlinkClick r:id="rId8"/>
              </a:rPr>
              <a:t>http://</a:t>
            </a:r>
            <a:r>
              <a:rPr lang="de-DE" sz="1400" dirty="0" smtClean="0">
                <a:hlinkClick r:id="rId8"/>
              </a:rPr>
              <a:t>www.g-o.de/inc/artikel_drucken_komplett.php?f_id=483&amp;a_flag=2</a:t>
            </a:r>
            <a:endParaRPr lang="de-DE" sz="1400" dirty="0" smtClean="0"/>
          </a:p>
          <a:p>
            <a:r>
              <a:rPr lang="de-DE" sz="1400" dirty="0"/>
              <a:t>http://www.energyrecovery.com/index.cfm/0/0/111-Seawater-Desalination-Videos.html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30</a:t>
            </a:fld>
            <a:endParaRPr lang="de-DE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39479" y="2564904"/>
            <a:ext cx="2057423" cy="251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nhaltsplatzhalt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564904"/>
            <a:ext cx="2091213" cy="2552393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2102" y="692696"/>
            <a:ext cx="8229600" cy="1143000"/>
          </a:xfrm>
        </p:spPr>
        <p:txBody>
          <a:bodyPr/>
          <a:lstStyle/>
          <a:p>
            <a:r>
              <a:rPr lang="de-DE" dirty="0"/>
              <a:t>2</a:t>
            </a:r>
            <a:r>
              <a:rPr lang="de-DE" dirty="0" smtClean="0"/>
              <a:t>.1 Osmose </a:t>
            </a:r>
            <a:r>
              <a:rPr lang="de-DE" dirty="0"/>
              <a:t>(</a:t>
            </a:r>
            <a:r>
              <a:rPr lang="de-DE" dirty="0" smtClean="0"/>
              <a:t>Diffusion)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319895" y="5304522"/>
            <a:ext cx="2336874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H₂O </a:t>
            </a:r>
            <a:r>
              <a:rPr lang="de-DE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Moleküle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696702" y="5298660"/>
            <a:ext cx="180020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NaCl</a:t>
            </a:r>
            <a:r>
              <a:rPr lang="de-DE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Moleküle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4</a:t>
            </a:fld>
            <a:endParaRPr lang="de-DE" sz="1400" b="1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2564904"/>
            <a:ext cx="2046821" cy="2498212"/>
          </a:xfr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9937" y="2594050"/>
            <a:ext cx="2057424" cy="2511152"/>
          </a:xfrm>
          <a:prstGeom prst="rect">
            <a:avLst/>
          </a:prstGeom>
        </p:spPr>
      </p:pic>
      <p:cxnSp>
        <p:nvCxnSpPr>
          <p:cNvPr id="6" name="Gerade Verbindung mit Pfeil 5"/>
          <p:cNvCxnSpPr/>
          <p:nvPr/>
        </p:nvCxnSpPr>
        <p:spPr>
          <a:xfrm flipH="1" flipV="1">
            <a:off x="1187624" y="4581128"/>
            <a:ext cx="300708" cy="90219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12" idx="0"/>
          </p:cNvCxnSpPr>
          <p:nvPr/>
        </p:nvCxnSpPr>
        <p:spPr>
          <a:xfrm flipH="1" flipV="1">
            <a:off x="3468190" y="4653136"/>
            <a:ext cx="128612" cy="64552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4320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3" y="2641074"/>
            <a:ext cx="3201540" cy="3209003"/>
          </a:xfrm>
          <a:prstGeom prst="rect">
            <a:avLst/>
          </a:prstGeom>
        </p:spPr>
      </p:pic>
      <p:pic>
        <p:nvPicPr>
          <p:cNvPr id="6" name="Inhaltsplatzhalter 5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136" y="2996952"/>
            <a:ext cx="1999643" cy="2589577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</a:t>
            </a:r>
            <a:r>
              <a:rPr lang="de-DE" dirty="0" smtClean="0"/>
              <a:t>.2 Osmose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053030"/>
            <a:ext cx="1986773" cy="2572910"/>
          </a:xfrm>
        </p:spPr>
      </p:pic>
      <p:sp>
        <p:nvSpPr>
          <p:cNvPr id="8" name="Inhaltsplatzhalter 4"/>
          <p:cNvSpPr txBox="1">
            <a:spLocks/>
          </p:cNvSpPr>
          <p:nvPr/>
        </p:nvSpPr>
        <p:spPr>
          <a:xfrm>
            <a:off x="251520" y="6289513"/>
            <a:ext cx="4680520" cy="56073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13203" y="5517371"/>
            <a:ext cx="3096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semipermeable </a:t>
            </a:r>
            <a:r>
              <a:rPr lang="de-DE" dirty="0" smtClean="0"/>
              <a:t>Membran 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429797" y="245640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hohe </a:t>
            </a:r>
            <a:r>
              <a:rPr lang="de-DE" dirty="0"/>
              <a:t>Konzentration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082605" y="2087076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niedrige Konzentration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5</a:t>
            </a:fld>
            <a:endParaRPr lang="de-DE" sz="1400" b="1" dirty="0"/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3707904" y="2456408"/>
            <a:ext cx="144016" cy="17891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>
            <a:off x="4716016" y="2825740"/>
            <a:ext cx="216024" cy="14198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3911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2</a:t>
            </a:r>
            <a:r>
              <a:rPr lang="de-DE" dirty="0" smtClean="0"/>
              <a:t>.3 Osmotische Druck(Rechnung)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Inhaltsplatzhalt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20085"/>
                <a:ext cx="6707088" cy="4389235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de-DE" b="1" dirty="0" smtClean="0"/>
                  <a:t>geg</a:t>
                </a:r>
                <a:r>
                  <a:rPr lang="de-DE" b="1" dirty="0"/>
                  <a:t>:</a:t>
                </a:r>
              </a:p>
              <a:p>
                <a:pPr marL="0" indent="0">
                  <a:buNone/>
                </a:pPr>
                <a:r>
                  <a:rPr lang="de-DE" dirty="0" smtClean="0"/>
                  <a:t>-</a:t>
                </a:r>
                <a:r>
                  <a:rPr lang="de-DE" dirty="0"/>
                  <a:t>Temperatur </a:t>
                </a:r>
                <a:r>
                  <a:rPr lang="de-DE" dirty="0" smtClean="0"/>
                  <a:t> T: 15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</a:rPr>
                      <m:t>℃</m:t>
                    </m:r>
                  </m:oMath>
                </a14:m>
                <a:r>
                  <a:rPr lang="de-DE" dirty="0" smtClean="0"/>
                  <a:t> (</a:t>
                </a:r>
                <a:r>
                  <a:rPr lang="de-DE" b="1" dirty="0" smtClean="0"/>
                  <a:t>288,15K</a:t>
                </a:r>
                <a:r>
                  <a:rPr lang="de-DE" dirty="0" smtClean="0"/>
                  <a:t>)</a:t>
                </a:r>
                <a:endParaRPr lang="de-DE" dirty="0"/>
              </a:p>
              <a:p>
                <a:pPr marL="0" indent="0">
                  <a:buNone/>
                </a:pPr>
                <a:r>
                  <a:rPr lang="de-DE" dirty="0"/>
                  <a:t>-</a:t>
                </a:r>
                <a:r>
                  <a:rPr lang="de-DE" dirty="0" smtClean="0"/>
                  <a:t>universelle Gaskonstante R: </a:t>
                </a:r>
                <a:r>
                  <a:rPr lang="de-DE" b="1" dirty="0" smtClean="0"/>
                  <a:t>8,314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de-DE" b="1" i="1" smtClean="0">
                            <a:latin typeface="Cambria Math"/>
                          </a:rPr>
                          <m:t>𝑱</m:t>
                        </m:r>
                      </m:num>
                      <m:den>
                        <m:r>
                          <a:rPr lang="de-DE" b="1" i="1" smtClean="0">
                            <a:latin typeface="Cambria Math"/>
                          </a:rPr>
                          <m:t>𝒎𝒐𝒍</m:t>
                        </m:r>
                        <m:r>
                          <a:rPr lang="de-DE" b="1" i="1" smtClean="0">
                            <a:latin typeface="Cambria Math"/>
                          </a:rPr>
                          <m:t> </m:t>
                        </m:r>
                        <m:r>
                          <a:rPr lang="de-DE" b="1" i="1" smtClean="0">
                            <a:latin typeface="Cambria Math"/>
                          </a:rPr>
                          <m:t>𝑲</m:t>
                        </m:r>
                      </m:den>
                    </m:f>
                  </m:oMath>
                </a14:m>
                <a:endParaRPr lang="de-DE" b="1" dirty="0"/>
              </a:p>
              <a:p>
                <a:pPr marL="0" indent="0">
                  <a:buNone/>
                </a:pPr>
                <a:r>
                  <a:rPr lang="de-DE" dirty="0" smtClean="0"/>
                  <a:t>-</a:t>
                </a:r>
                <a:r>
                  <a:rPr lang="de-DE" dirty="0"/>
                  <a:t>Salzgehalt </a:t>
                </a:r>
                <a:r>
                  <a:rPr lang="de-DE" dirty="0" smtClean="0"/>
                  <a:t>der Nordsee: 3,5 % (</a:t>
                </a:r>
                <a:r>
                  <a:rPr lang="de-DE" b="1" dirty="0" smtClean="0"/>
                  <a:t>n= 35g</a:t>
                </a:r>
                <a:r>
                  <a:rPr lang="de-DE" dirty="0" smtClean="0"/>
                  <a:t>)</a:t>
                </a:r>
              </a:p>
              <a:p>
                <a:pPr marL="0" indent="0">
                  <a:buNone/>
                </a:pPr>
                <a:r>
                  <a:rPr lang="de-DE" dirty="0" smtClean="0"/>
                  <a:t>-Salzgehalt der Elbe: 0,1% (</a:t>
                </a:r>
                <a:r>
                  <a:rPr lang="de-DE" b="1" dirty="0" smtClean="0"/>
                  <a:t>n= 10g</a:t>
                </a:r>
                <a:r>
                  <a:rPr lang="de-DE" dirty="0" smtClean="0"/>
                  <a:t>)</a:t>
                </a:r>
              </a:p>
              <a:p>
                <a:pPr marL="0" indent="0">
                  <a:buNone/>
                </a:pPr>
                <a:r>
                  <a:rPr lang="de-DE" dirty="0" smtClean="0"/>
                  <a:t>-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𝑖</m:t>
                    </m:r>
                    <m:r>
                      <a:rPr lang="de-DE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de-DE" dirty="0" smtClean="0"/>
                  <a:t> </a:t>
                </a:r>
                <a:r>
                  <a:rPr lang="de-DE" b="1" dirty="0" smtClean="0"/>
                  <a:t>1,86</a:t>
                </a:r>
              </a:p>
              <a:p>
                <a:pPr marL="0" indent="0">
                  <a:buNone/>
                </a:pPr>
                <a:r>
                  <a:rPr lang="de-DE" dirty="0" smtClean="0"/>
                  <a:t>-Molare Masse </a:t>
                </a:r>
                <a:r>
                  <a:rPr lang="de-DE" i="1" dirty="0" smtClean="0"/>
                  <a:t>M</a:t>
                </a:r>
                <a:r>
                  <a:rPr lang="de-DE" dirty="0" smtClean="0"/>
                  <a:t>= Atommasse </a:t>
                </a:r>
                <a:r>
                  <a:rPr lang="de-DE" i="1" dirty="0" smtClean="0"/>
                  <a:t>u.</a:t>
                </a:r>
                <a:endParaRPr lang="de-DE" i="1" dirty="0"/>
              </a:p>
              <a:p>
                <a:r>
                  <a:rPr lang="de-DE" b="1" dirty="0" err="1" smtClean="0"/>
                  <a:t>ges</a:t>
                </a:r>
                <a:r>
                  <a:rPr lang="de-DE" b="1" dirty="0" smtClean="0"/>
                  <a:t>:</a:t>
                </a:r>
              </a:p>
              <a:p>
                <a:pPr marL="0" indent="0">
                  <a:buNone/>
                </a:pPr>
                <a:r>
                  <a:rPr lang="de-DE" dirty="0" smtClean="0"/>
                  <a:t>- Druck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</a:rPr>
                      <m:t>∏=</m:t>
                    </m:r>
                    <m:r>
                      <a:rPr lang="de-DE" b="0" i="1" smtClean="0">
                        <a:latin typeface="Cambria Math"/>
                      </a:rPr>
                      <m:t>𝑏𝑎𝑟</m:t>
                    </m:r>
                  </m:oMath>
                </a14:m>
                <a:endParaRPr lang="de-DE" dirty="0" smtClean="0"/>
              </a:p>
              <a:p>
                <a:r>
                  <a:rPr lang="de-DE" b="1" dirty="0" smtClean="0"/>
                  <a:t>Formel:</a:t>
                </a:r>
              </a:p>
              <a:p>
                <a:pPr marL="0" indent="0">
                  <a:buNone/>
                </a:pPr>
                <a:r>
                  <a:rPr lang="de-DE" dirty="0" smtClean="0"/>
                  <a:t>-</a:t>
                </a:r>
                <a:r>
                  <a:rPr lang="de-DE" dirty="0"/>
                  <a:t>∏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𝑅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𝑇</m:t>
                    </m:r>
                  </m:oMath>
                </a14:m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-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𝑐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de-DE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num>
                      <m:den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𝑀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𝑉</m:t>
                        </m:r>
                      </m:den>
                    </m:f>
                  </m:oMath>
                </a14:m>
                <a:r>
                  <a:rPr lang="de-DE" dirty="0" smtClean="0"/>
                  <a:t>    </a:t>
                </a: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20085"/>
                <a:ext cx="6707088" cy="4389235"/>
              </a:xfrm>
              <a:blipFill rotWithShape="1">
                <a:blip r:embed="rId2" cstate="print"/>
                <a:stretch>
                  <a:fillRect l="-1091" t="-22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1155" y="3898791"/>
            <a:ext cx="2952327" cy="2959209"/>
          </a:xfrm>
        </p:spPr>
      </p:pic>
      <p:sp>
        <p:nvSpPr>
          <p:cNvPr id="4" name="Textfeld 3"/>
          <p:cNvSpPr txBox="1"/>
          <p:nvPr/>
        </p:nvSpPr>
        <p:spPr>
          <a:xfrm>
            <a:off x="5508104" y="5294909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osmotischer</a:t>
            </a:r>
          </a:p>
          <a:p>
            <a:r>
              <a:rPr lang="de-DE" dirty="0" smtClean="0"/>
              <a:t>Druck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feld 5"/>
              <p:cNvSpPr txBox="1"/>
              <p:nvPr/>
            </p:nvSpPr>
            <p:spPr>
              <a:xfrm>
                <a:off x="-27856" y="6500500"/>
                <a:ext cx="48878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de-DE" dirty="0" smtClean="0"/>
                  <a:t>:Stoffmenge,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𝑖</m:t>
                    </m:r>
                  </m:oMath>
                </a14:m>
                <a:r>
                  <a:rPr lang="de-DE" dirty="0"/>
                  <a:t>:Korrekturfaktor </a:t>
                </a:r>
              </a:p>
            </p:txBody>
          </p:sp>
        </mc:Choice>
        <mc:Fallback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7856" y="6500500"/>
                <a:ext cx="4887888" cy="36933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E1BFA9D4-634D-48BE-AE08-CD5AA5D02C17}" type="slidenum">
              <a:rPr lang="de-DE" sz="1400" b="1" smtClean="0"/>
              <a:pPr/>
              <a:t>6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947972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r>
              <a:rPr lang="de-DE" dirty="0" smtClean="0"/>
              <a:t>2.3 </a:t>
            </a:r>
            <a:r>
              <a:rPr lang="de-DE" dirty="0"/>
              <a:t>Osmotische </a:t>
            </a:r>
            <a:r>
              <a:rPr lang="de-DE" dirty="0" smtClean="0"/>
              <a:t>Druck(Lösung)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844823"/>
                <a:ext cx="2808312" cy="4470520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24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𝑐</m:t>
                      </m:r>
                      <m:r>
                        <a:rPr lang="de-DE" sz="24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</m:num>
                        <m:den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𝑀</m:t>
                          </m:r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de-DE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𝑐</m:t>
                      </m:r>
                      <m:r>
                        <a:rPr lang="de-DE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₁=</m:t>
                      </m:r>
                      <m:f>
                        <m:fPr>
                          <m:ctrlP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35</m:t>
                          </m:r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𝑔</m:t>
                          </m:r>
                        </m:num>
                        <m:den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58,443</m:t>
                          </m:r>
                          <m:f>
                            <m:fPr>
                              <m:ctrlPr>
                                <a:rPr lang="de-DE" sz="2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de-DE" sz="2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𝑔</m:t>
                              </m:r>
                            </m:num>
                            <m:den>
                              <m:r>
                                <a:rPr lang="de-DE" sz="2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𝑚𝑜𝑙</m:t>
                              </m:r>
                            </m:den>
                          </m:f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de-DE" sz="2400" b="0" i="1" dirty="0" smtClean="0">
                  <a:solidFill>
                    <a:prstClr val="black"/>
                  </a:solidFill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𝑐</m:t>
                      </m:r>
                      <m:r>
                        <a:rPr lang="de-DE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₂=</m:t>
                      </m:r>
                      <m:r>
                        <a:rPr lang="de-DE" sz="24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0,</m:t>
                      </m:r>
                      <m:r>
                        <a:rPr lang="de-DE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599</m:t>
                      </m:r>
                      <m:f>
                        <m:fPr>
                          <m:ctrlPr>
                            <a:rPr lang="de-DE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e-DE" b="0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𝑚𝑜𝑙</m:t>
                          </m:r>
                        </m:num>
                        <m:den>
                          <m:r>
                            <a:rPr lang="de-DE" b="0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de-DE" b="0" i="1" dirty="0" smtClean="0">
                  <a:solidFill>
                    <a:srgbClr val="FF0000"/>
                  </a:solidFill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</a:rPr>
                        <m:t>𝑐</m:t>
                      </m:r>
                      <m:r>
                        <a:rPr lang="de-DE" sz="24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₂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𝑔</m:t>
                          </m:r>
                        </m:num>
                        <m:den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58,</m:t>
                          </m:r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3</m:t>
                          </m:r>
                          <m:f>
                            <m:fPr>
                              <m:ctrlPr>
                                <a:rPr lang="de-DE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de-DE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𝑔</m:t>
                              </m:r>
                            </m:num>
                            <m:den>
                              <m:r>
                                <a:rPr lang="de-DE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𝑚𝑜𝑙</m:t>
                              </m:r>
                            </m:den>
                          </m:f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∙1</m:t>
                          </m:r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de-DE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sz="2400" i="1" smtClean="0">
                        <a:solidFill>
                          <a:srgbClr val="FF0000"/>
                        </a:solidFill>
                        <a:latin typeface="Cambria Math"/>
                      </a:rPr>
                      <m:t>𝑐</m:t>
                    </m:r>
                    <m:r>
                      <a:rPr lang="de-DE" sz="2400" i="1" smtClean="0">
                        <a:solidFill>
                          <a:srgbClr val="FF0000"/>
                        </a:solidFill>
                        <a:latin typeface="Cambria Math"/>
                      </a:rPr>
                      <m:t>₂=</m:t>
                    </m:r>
                  </m:oMath>
                </a14:m>
                <a:r>
                  <a:rPr lang="de-DE" dirty="0" smtClean="0">
                    <a:solidFill>
                      <a:srgbClr val="FF0000"/>
                    </a:solidFill>
                  </a:rPr>
                  <a:t>0,017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de-DE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𝑚𝑜𝑙</m:t>
                        </m:r>
                      </m:num>
                      <m:den>
                        <m:r>
                          <a:rPr lang="de-DE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𝑙</m:t>
                        </m:r>
                      </m:den>
                    </m:f>
                  </m:oMath>
                </a14:m>
                <a:endParaRPr lang="de-DE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de-DE" i="1" dirty="0" smtClean="0"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:endParaRPr lang="de-DE" dirty="0" smtClean="0">
                  <a:solidFill>
                    <a:prstClr val="black"/>
                  </a:solidFill>
                </a:endParaRPr>
              </a:p>
              <a:p>
                <a:pPr marL="0" lvl="0" indent="0">
                  <a:buClr>
                    <a:srgbClr val="0BD0D9"/>
                  </a:buClr>
                  <a:buNone/>
                </a:pPr>
                <a:endParaRPr lang="de-DE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844823"/>
                <a:ext cx="2808312" cy="4470520"/>
              </a:xfrm>
              <a:blipFill rotWithShape="1">
                <a:blip r:embed="rId2" cstate="print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Rechteck 3"/>
              <p:cNvSpPr/>
              <p:nvPr/>
            </p:nvSpPr>
            <p:spPr>
              <a:xfrm>
                <a:off x="2987824" y="1854471"/>
                <a:ext cx="4896544" cy="197784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26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∆</m:t>
                      </m:r>
                      <m:r>
                        <a:rPr lang="de-DE" sz="26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𝑐</m:t>
                      </m:r>
                      <m:r>
                        <a:rPr lang="de-DE" sz="26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=</m:t>
                      </m:r>
                      <m:r>
                        <a:rPr lang="de-DE" sz="2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𝑐</m:t>
                      </m:r>
                      <m:r>
                        <a:rPr lang="de-DE" sz="26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₁−</m:t>
                      </m:r>
                      <m:r>
                        <a:rPr lang="de-DE" sz="2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𝑐</m:t>
                      </m:r>
                      <m:r>
                        <a:rPr lang="de-DE" sz="2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₂</m:t>
                      </m:r>
                    </m:oMath>
                  </m:oMathPara>
                </a14:m>
                <a:endParaRPr lang="de-DE" sz="2600" dirty="0">
                  <a:solidFill>
                    <a:prstClr val="black"/>
                  </a:solidFill>
                  <a:latin typeface="Constantia"/>
                  <a:cs typeface="+mn-cs"/>
                </a:endParaRPr>
              </a:p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2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∆</m:t>
                      </m:r>
                      <m:r>
                        <a:rPr lang="de-DE" sz="2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𝑐</m:t>
                      </m:r>
                      <m:r>
                        <a:rPr lang="de-DE" sz="26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=0,599</m:t>
                      </m:r>
                      <m:f>
                        <m:fPr>
                          <m:ctrlPr>
                            <a:rPr lang="de-DE" sz="2600" i="1" dirty="0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</m:ctrlPr>
                        </m:fPr>
                        <m:num>
                          <m:r>
                            <a:rPr lang="de-DE" sz="2600" b="0" i="1" dirty="0" smtClean="0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𝑚𝑜𝑙</m:t>
                          </m:r>
                        </m:num>
                        <m:den>
                          <m:r>
                            <a:rPr lang="de-DE" sz="2600" i="1" dirty="0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𝑙</m:t>
                          </m:r>
                        </m:den>
                      </m:f>
                      <m:r>
                        <a:rPr lang="de-DE" sz="2600" i="1" dirty="0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−0,017</m:t>
                      </m:r>
                      <m:f>
                        <m:fPr>
                          <m:ctrlPr>
                            <a:rPr lang="de-DE" sz="2600" i="1" dirty="0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</m:ctrlPr>
                        </m:fPr>
                        <m:num>
                          <m:r>
                            <a:rPr lang="de-DE" sz="2600" b="0" i="1" dirty="0" smtClean="0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𝑚𝑜𝑙</m:t>
                          </m:r>
                        </m:num>
                        <m:den>
                          <m:r>
                            <a:rPr lang="de-DE" sz="2600" i="1" dirty="0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de-DE" sz="2600" dirty="0">
                  <a:solidFill>
                    <a:prstClr val="black"/>
                  </a:solidFill>
                  <a:latin typeface="Constantia"/>
                  <a:cs typeface="+mn-cs"/>
                </a:endParaRPr>
              </a:p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14:m>
                  <m:oMath xmlns:m="http://schemas.openxmlformats.org/officeDocument/2006/math">
                    <m:r>
                      <a:rPr lang="de-DE" sz="26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∆</m:t>
                    </m:r>
                    <m:r>
                      <a:rPr lang="de-DE" sz="26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𝑐</m:t>
                    </m:r>
                    <m:r>
                      <a:rPr lang="de-DE" sz="26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=</m:t>
                    </m:r>
                    <m:r>
                      <a:rPr lang="de-DE" sz="2600" b="0" i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0</m:t>
                    </m:r>
                  </m:oMath>
                </a14:m>
                <a:r>
                  <a:rPr lang="de-DE" sz="2600" dirty="0">
                    <a:solidFill>
                      <a:srgbClr val="FF0000"/>
                    </a:solidFill>
                    <a:latin typeface="Constantia"/>
                    <a:cs typeface="+mn-cs"/>
                  </a:rPr>
                  <a:t>,</a:t>
                </a:r>
                <a:r>
                  <a:rPr lang="de-DE" sz="2600" dirty="0" smtClean="0">
                    <a:solidFill>
                      <a:srgbClr val="FF0000"/>
                    </a:solidFill>
                    <a:latin typeface="Constantia"/>
                    <a:cs typeface="+mn-cs"/>
                  </a:rPr>
                  <a:t>582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600" i="1" dirty="0">
                            <a:solidFill>
                              <a:srgbClr val="FF0000"/>
                            </a:solidFill>
                            <a:latin typeface="Cambria Math"/>
                            <a:cs typeface="+mn-cs"/>
                          </a:rPr>
                        </m:ctrlPr>
                      </m:fPr>
                      <m:num>
                        <m:r>
                          <a:rPr lang="de-DE" sz="2600" b="0" i="1" dirty="0" smtClean="0">
                            <a:solidFill>
                              <a:srgbClr val="FF0000"/>
                            </a:solidFill>
                            <a:latin typeface="Cambria Math"/>
                            <a:cs typeface="+mn-cs"/>
                          </a:rPr>
                          <m:t>𝑚𝑜𝑙</m:t>
                        </m:r>
                      </m:num>
                      <m:den>
                        <m:r>
                          <a:rPr lang="de-DE" sz="2600" i="1" dirty="0">
                            <a:solidFill>
                              <a:srgbClr val="FF0000"/>
                            </a:solidFill>
                            <a:latin typeface="Cambria Math"/>
                            <a:cs typeface="+mn-cs"/>
                          </a:rPr>
                          <m:t>𝑙</m:t>
                        </m:r>
                      </m:den>
                    </m:f>
                  </m:oMath>
                </a14:m>
                <a:endParaRPr lang="de-DE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1854471"/>
                <a:ext cx="4896544" cy="197784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61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feld 4"/>
              <p:cNvSpPr txBox="1"/>
              <p:nvPr/>
            </p:nvSpPr>
            <p:spPr>
              <a:xfrm>
                <a:off x="2987824" y="3832320"/>
                <a:ext cx="6156176" cy="249267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l-GR" sz="24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∏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=</m:t>
                      </m:r>
                      <m:r>
                        <a:rPr lang="de-DE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𝑖</m:t>
                      </m:r>
                      <m:r>
                        <a:rPr lang="de-DE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∙∆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𝑐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∙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𝑅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∙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𝑇</m:t>
                      </m:r>
                    </m:oMath>
                  </m:oMathPara>
                </a14:m>
                <a:endParaRPr lang="de-DE" sz="2400" dirty="0" smtClean="0">
                  <a:solidFill>
                    <a:prstClr val="black"/>
                  </a:solidFill>
                  <a:latin typeface="Constantia"/>
                  <a:cs typeface="+mn-cs"/>
                </a:endParaRPr>
              </a:p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l-GR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∏</m:t>
                      </m:r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=1,86</m:t>
                      </m:r>
                      <m:r>
                        <a:rPr lang="de-DE" sz="24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∙</m:t>
                      </m:r>
                      <m:r>
                        <a:rPr lang="de-DE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0,582</m:t>
                      </m:r>
                      <m:f>
                        <m:fPr>
                          <m:ctrlP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</m:ctrlPr>
                        </m:fPr>
                        <m:num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m:t>𝑚𝑜𝑙</m:t>
                          </m:r>
                        </m:num>
                        <m:den>
                          <m:r>
                            <a:rPr lang="de-DE" sz="24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m:t>𝑙</m:t>
                          </m:r>
                        </m:den>
                      </m:f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∙</m:t>
                      </m:r>
                      <m:r>
                        <m:rPr>
                          <m:nor/>
                        </m:rPr>
                        <a:rPr lang="de-DE" sz="2400" dirty="0">
                          <a:solidFill>
                            <a:prstClr val="black"/>
                          </a:solidFill>
                          <a:latin typeface="Constantia"/>
                          <a:cs typeface="+mn-cs"/>
                        </a:rPr>
                        <m:t>8,314 </m:t>
                      </m:r>
                      <m:f>
                        <m:fPr>
                          <m:ctrlP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</m:ctrlPr>
                        </m:fPr>
                        <m:num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𝐽</m:t>
                          </m:r>
                        </m:num>
                        <m:den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𝑚𝑜𝑙</m:t>
                          </m:r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 </m:t>
                          </m:r>
                          <m:r>
                            <a:rPr lang="de-DE" sz="2400" i="1">
                              <a:solidFill>
                                <a:prstClr val="black"/>
                              </a:solidFill>
                              <a:latin typeface="Cambria Math"/>
                              <a:cs typeface="+mn-cs"/>
                            </a:rPr>
                            <m:t>𝐾</m:t>
                          </m:r>
                        </m:den>
                      </m:f>
                      <m:r>
                        <a:rPr lang="de-DE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n-cs"/>
                        </a:rPr>
                        <m:t>∙</m:t>
                      </m:r>
                      <m:r>
                        <m:rPr>
                          <m:nor/>
                        </m:rPr>
                        <a:rPr lang="de-DE" sz="2400" dirty="0">
                          <a:solidFill>
                            <a:prstClr val="black"/>
                          </a:solidFill>
                          <a:latin typeface="Constantia"/>
                          <a:cs typeface="+mn-cs"/>
                        </a:rPr>
                        <m:t>28</m:t>
                      </m:r>
                      <m:r>
                        <m:rPr>
                          <m:nor/>
                        </m:rPr>
                        <a:rPr lang="de-DE" sz="2400" b="0" i="0" dirty="0" smtClean="0">
                          <a:solidFill>
                            <a:prstClr val="black"/>
                          </a:solidFill>
                          <a:latin typeface="Constantia"/>
                          <a:cs typeface="+mn-cs"/>
                        </a:rPr>
                        <m:t>8</m:t>
                      </m:r>
                      <m:r>
                        <m:rPr>
                          <m:nor/>
                        </m:rPr>
                        <a:rPr lang="de-DE" sz="2400" dirty="0">
                          <a:solidFill>
                            <a:prstClr val="black"/>
                          </a:solidFill>
                          <a:latin typeface="Constantia"/>
                          <a:cs typeface="+mn-cs"/>
                        </a:rPr>
                        <m:t>,15 </m:t>
                      </m:r>
                      <m:r>
                        <m:rPr>
                          <m:nor/>
                        </m:rPr>
                        <a:rPr lang="de-DE" sz="2400" dirty="0">
                          <a:solidFill>
                            <a:prstClr val="black"/>
                          </a:solidFill>
                          <a:latin typeface="Constantia"/>
                          <a:cs typeface="+mn-cs"/>
                        </a:rPr>
                        <m:t>K</m:t>
                      </m:r>
                    </m:oMath>
                  </m:oMathPara>
                </a14:m>
                <a:endParaRPr lang="de-DE" sz="2400" dirty="0" smtClean="0">
                  <a:solidFill>
                    <a:prstClr val="black"/>
                  </a:solidFill>
                  <a:latin typeface="Constantia"/>
                  <a:cs typeface="+mn-cs"/>
                </a:endParaRPr>
              </a:p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14:m>
                  <m:oMath xmlns:m="http://schemas.openxmlformats.org/officeDocument/2006/math">
                    <m:r>
                      <a:rPr lang="el-GR" sz="2400" i="1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∏</m:t>
                    </m:r>
                    <m:r>
                      <a:rPr lang="de-DE" sz="2400" i="1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=</m:t>
                    </m:r>
                    <m:r>
                      <a:rPr lang="de-DE" sz="2400" b="0" i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1199.086</m:t>
                    </m:r>
                  </m:oMath>
                </a14:m>
                <a:r>
                  <a:rPr lang="de-DE" sz="2400" dirty="0" smtClean="0">
                    <a:solidFill>
                      <a:srgbClr val="FF0000"/>
                    </a:solidFill>
                    <a:latin typeface="Constantia"/>
                    <a:cs typeface="+mn-cs"/>
                  </a:rPr>
                  <a:t> kPa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+mn-cs"/>
                      </a:rPr>
                      <m:t>=</m:t>
                    </m:r>
                  </m:oMath>
                </a14:m>
                <a:r>
                  <a:rPr lang="de-DE" sz="2400" dirty="0" smtClean="0">
                    <a:solidFill>
                      <a:srgbClr val="FF0000"/>
                    </a:solidFill>
                    <a:latin typeface="Constantia"/>
                    <a:cs typeface="+mn-cs"/>
                  </a:rPr>
                  <a:t> 11,99bar</a:t>
                </a:r>
              </a:p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:endParaRPr lang="de-DE" sz="2400" dirty="0">
                  <a:solidFill>
                    <a:prstClr val="black"/>
                  </a:solidFill>
                  <a:latin typeface="Constantia"/>
                  <a:cs typeface="+mn-cs"/>
                </a:endParaRPr>
              </a:p>
              <a:p>
                <a:pPr lvl="0" fontAlgn="auto">
                  <a:spcBef>
                    <a:spcPct val="20000"/>
                  </a:spcBef>
                  <a:spcAft>
                    <a:spcPts val="0"/>
                  </a:spcAft>
                  <a:buClr>
                    <a:srgbClr val="0BD0D9"/>
                  </a:buClr>
                  <a:buSzPct val="95000"/>
                </a:pPr>
                <a:endParaRPr lang="de-DE" sz="2400" dirty="0">
                  <a:solidFill>
                    <a:prstClr val="black"/>
                  </a:solidFill>
                  <a:latin typeface="Constantia"/>
                  <a:cs typeface="+mn-cs"/>
                </a:endParaRPr>
              </a:p>
            </p:txBody>
          </p:sp>
        </mc:Choice>
        <mc:Fallback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3832320"/>
                <a:ext cx="6156176" cy="249267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92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7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12498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5862" y="581638"/>
            <a:ext cx="8229600" cy="1143000"/>
          </a:xfrm>
        </p:spPr>
        <p:txBody>
          <a:bodyPr/>
          <a:lstStyle/>
          <a:p>
            <a:r>
              <a:rPr lang="de-DE" dirty="0"/>
              <a:t>Lückentext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659352"/>
          </a:xfrm>
        </p:spPr>
        <p:txBody>
          <a:bodyPr/>
          <a:lstStyle/>
          <a:p>
            <a:r>
              <a:rPr lang="de-DE" dirty="0"/>
              <a:t>Osmose (Diffusion)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539552" y="4076445"/>
            <a:ext cx="4041775" cy="654843"/>
          </a:xfrm>
        </p:spPr>
        <p:txBody>
          <a:bodyPr/>
          <a:lstStyle/>
          <a:p>
            <a:r>
              <a:rPr lang="de-DE" dirty="0" smtClean="0"/>
              <a:t>Osmose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67544" y="2204863"/>
            <a:ext cx="8557528" cy="26298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Die sich im Laufe der Zeit, gleichmäßige Verteilung der Teilchen innerhalb einer __________ __,aufgrund der Eigenbewegung , bezeichnet man als </a:t>
            </a:r>
            <a:r>
              <a:rPr lang="de-DE" sz="2400" dirty="0" smtClean="0"/>
              <a:t>________ </a:t>
            </a:r>
            <a:r>
              <a:rPr lang="de-DE" dirty="0" smtClean="0"/>
              <a:t>. Diffusionsvorgänge verlaufen bei höheren ____________ ___schneller, da sich die Teilchen bei höherer Temperatur schneller bewegen.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55862" y="4665141"/>
            <a:ext cx="8676456" cy="237626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Eine Osmose ist praktisch eine </a:t>
            </a:r>
            <a:r>
              <a:rPr lang="de-DE" dirty="0" smtClean="0"/>
              <a:t>__________ </a:t>
            </a:r>
            <a:r>
              <a:rPr lang="de-DE" dirty="0"/>
              <a:t>durch eine semipermeable Membran. Semipermeabel bedeutet sozusagen </a:t>
            </a:r>
            <a:r>
              <a:rPr lang="de-DE" dirty="0" smtClean="0"/>
              <a:t>„_______________" </a:t>
            </a:r>
            <a:r>
              <a:rPr lang="de-DE" dirty="0"/>
              <a:t>sie lässt nur </a:t>
            </a:r>
            <a:r>
              <a:rPr lang="de-DE" dirty="0" smtClean="0"/>
              <a:t>________durch, </a:t>
            </a:r>
            <a:r>
              <a:rPr lang="de-DE" dirty="0"/>
              <a:t>die eine </a:t>
            </a:r>
            <a:r>
              <a:rPr lang="de-DE" dirty="0" smtClean="0"/>
              <a:t>definierte </a:t>
            </a:r>
            <a:r>
              <a:rPr lang="de-DE" dirty="0"/>
              <a:t>Größe nicht </a:t>
            </a:r>
            <a:r>
              <a:rPr lang="de-DE" dirty="0" smtClean="0"/>
              <a:t>überschreiten. Somit entsteht auf einer Seite der Membran ein </a:t>
            </a:r>
            <a:r>
              <a:rPr lang="de-DE" dirty="0" err="1"/>
              <a:t>o</a:t>
            </a:r>
            <a:r>
              <a:rPr lang="de-DE" dirty="0" err="1" smtClean="0"/>
              <a:t>smatischer</a:t>
            </a:r>
            <a:r>
              <a:rPr lang="de-DE" dirty="0" smtClean="0"/>
              <a:t> _______.</a:t>
            </a:r>
          </a:p>
        </p:txBody>
      </p:sp>
      <p:sp>
        <p:nvSpPr>
          <p:cNvPr id="8" name="Rechteck 7"/>
          <p:cNvSpPr/>
          <p:nvPr/>
        </p:nvSpPr>
        <p:spPr>
          <a:xfrm>
            <a:off x="2750384" y="2823906"/>
            <a:ext cx="23042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200" b="1" dirty="0" smtClean="0">
                <a:solidFill>
                  <a:srgbClr val="FF0000"/>
                </a:solidFill>
                <a:latin typeface="+mn-lt"/>
              </a:rPr>
              <a:t> Diffusion </a:t>
            </a:r>
            <a:endParaRPr lang="de-DE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411760" y="2492896"/>
            <a:ext cx="16344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sz="2200" b="1" dirty="0">
                <a:solidFill>
                  <a:srgbClr val="FF0000"/>
                </a:solidFill>
                <a:latin typeface="Constantia"/>
              </a:rPr>
              <a:t>Flüssigkeit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1635552" y="3129818"/>
            <a:ext cx="20823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Constantia"/>
                <a:cs typeface="+mn-cs"/>
              </a:rPr>
              <a:t>Temperaturen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331525" y="4588705"/>
            <a:ext cx="14462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Constantia"/>
                <a:cs typeface="+mn-cs"/>
              </a:rPr>
              <a:t>Diffusion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30575" y="4868045"/>
            <a:ext cx="23107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Constantia"/>
                <a:cs typeface="+mn-cs"/>
              </a:rPr>
              <a:t>halbdurchlässig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2170026" y="5877272"/>
            <a:ext cx="10134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b="1" dirty="0" smtClean="0">
                <a:solidFill>
                  <a:srgbClr val="FF0000"/>
                </a:solidFill>
                <a:latin typeface="Constantia"/>
                <a:cs typeface="+mn-cs"/>
              </a:rPr>
              <a:t>Druck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CEF1AF45-1D1E-4077-A1AE-171CE1465358}" type="slidenum">
              <a:rPr lang="de-DE" sz="1400" b="1" smtClean="0"/>
              <a:pPr/>
              <a:t>8</a:t>
            </a:fld>
            <a:endParaRPr lang="de-DE" sz="14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1486004" y="5213949"/>
            <a:ext cx="13220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+mn-lt"/>
              </a:rPr>
              <a:t>Teilchen</a:t>
            </a:r>
          </a:p>
        </p:txBody>
      </p:sp>
    </p:spTree>
    <p:extLst>
      <p:ext uri="{BB962C8B-B14F-4D97-AF65-F5344CB8AC3E}">
        <p14:creationId xmlns:p14="http://schemas.microsoft.com/office/powerpoint/2010/main" xmlns="" val="2580234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  <p:bldP spid="17" grpId="0"/>
      <p:bldP spid="19" grpId="0"/>
      <p:bldP spid="21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1143000"/>
          </a:xfrm>
        </p:spPr>
        <p:txBody>
          <a:bodyPr/>
          <a:lstStyle/>
          <a:p>
            <a:r>
              <a:rPr lang="de-DE" dirty="0" smtClean="0"/>
              <a:t>Film</a:t>
            </a:r>
            <a:endParaRPr lang="de-DE" dirty="0"/>
          </a:p>
        </p:txBody>
      </p:sp>
      <p:pic>
        <p:nvPicPr>
          <p:cNvPr id="6" name="Energiegewinnung durch Osmose - Statkraft (deutsches Video)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403648" y="980728"/>
            <a:ext cx="7632848" cy="5724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924800" y="360000"/>
            <a:ext cx="762000" cy="365125"/>
          </a:xfrm>
        </p:spPr>
        <p:txBody>
          <a:bodyPr/>
          <a:lstStyle/>
          <a:p>
            <a:fld id="{0F92F44C-4C90-4385-8B31-3C6ADBB19C54}" type="slidenum">
              <a:rPr lang="de-DE" sz="1400" b="1" smtClean="0"/>
              <a:pPr/>
              <a:t>9</a:t>
            </a:fld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xmlns="" val="217934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yperion">
  <a:themeElements>
    <a:clrScheme name="Hyperion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Hyperion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814</Words>
  <Application>Microsoft Office PowerPoint</Application>
  <PresentationFormat>Bildschirmpräsentation (4:3)</PresentationFormat>
  <Paragraphs>218</Paragraphs>
  <Slides>30</Slides>
  <Notes>2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1" baseType="lpstr">
      <vt:lpstr>Hyperion</vt:lpstr>
      <vt:lpstr>Osmosekraftwerk</vt:lpstr>
      <vt:lpstr>Inhalt</vt:lpstr>
      <vt:lpstr>1. Versuch</vt:lpstr>
      <vt:lpstr>2.1 Osmose (Diffusion)</vt:lpstr>
      <vt:lpstr>2.2 Osmose</vt:lpstr>
      <vt:lpstr>2.3 Osmotische Druck(Rechnung)</vt:lpstr>
      <vt:lpstr>2.3 Osmotische Druck(Lösung)</vt:lpstr>
      <vt:lpstr>Lückentext</vt:lpstr>
      <vt:lpstr>Film</vt:lpstr>
      <vt:lpstr>2.4 Funktion eines Osmosekraftwerks</vt:lpstr>
      <vt:lpstr>3.1 Filter</vt:lpstr>
      <vt:lpstr>3.2 Membrane</vt:lpstr>
      <vt:lpstr>3.2 Aufbau der Membran</vt:lpstr>
      <vt:lpstr>3.2 Aufbau einer Membran</vt:lpstr>
      <vt:lpstr>Berechnung der produzierten Leistung:</vt:lpstr>
      <vt:lpstr>3.3 Druckaustauscher</vt:lpstr>
      <vt:lpstr>3.3 Druckaustauscher</vt:lpstr>
      <vt:lpstr>3.4 Turbine</vt:lpstr>
      <vt:lpstr>3.4 Turbine (Pelton)</vt:lpstr>
      <vt:lpstr>4. Prototyp</vt:lpstr>
      <vt:lpstr>5. Anforderung an ein Standort</vt:lpstr>
      <vt:lpstr>5. Gute Standortbedingungen</vt:lpstr>
      <vt:lpstr> 5. mögliche Standorte</vt:lpstr>
      <vt:lpstr>5. Standortwahl an der Elbe</vt:lpstr>
      <vt:lpstr>6. Woher kommt die Energie?</vt:lpstr>
      <vt:lpstr>7. Vor- und Nachteile</vt:lpstr>
      <vt:lpstr>8. Zukunftsaussichten</vt:lpstr>
      <vt:lpstr>Stromerzeugung im Vergleich</vt:lpstr>
      <vt:lpstr>Lückentext</vt:lpstr>
      <vt:lpstr>Quellen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Osmosekraftwerk</dc:title>
  <dc:creator>artur4ik</dc:creator>
  <cp:lastModifiedBy>a</cp:lastModifiedBy>
  <cp:revision>294</cp:revision>
  <dcterms:created xsi:type="dcterms:W3CDTF">2011-03-11T12:32:59Z</dcterms:created>
  <dcterms:modified xsi:type="dcterms:W3CDTF">2011-05-13T08:13:14Z</dcterms:modified>
</cp:coreProperties>
</file>